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5"/>
  </p:notesMasterIdLst>
  <p:sldIdLst>
    <p:sldId id="270" r:id="rId5"/>
    <p:sldId id="271" r:id="rId6"/>
    <p:sldId id="272" r:id="rId7"/>
    <p:sldId id="273" r:id="rId8"/>
    <p:sldId id="274" r:id="rId9"/>
    <p:sldId id="275" r:id="rId10"/>
    <p:sldId id="276" r:id="rId11"/>
    <p:sldId id="277" r:id="rId12"/>
    <p:sldId id="278" r:id="rId13"/>
    <p:sldId id="279" r:id="rId14"/>
    <p:sldId id="280" r:id="rId15"/>
    <p:sldId id="281" r:id="rId16"/>
    <p:sldId id="282" r:id="rId17"/>
    <p:sldId id="283" r:id="rId18"/>
    <p:sldId id="284" r:id="rId19"/>
    <p:sldId id="306" r:id="rId20"/>
    <p:sldId id="285" r:id="rId21"/>
    <p:sldId id="286" r:id="rId22"/>
    <p:sldId id="287" r:id="rId23"/>
    <p:sldId id="288" r:id="rId24"/>
    <p:sldId id="289" r:id="rId25"/>
    <p:sldId id="290" r:id="rId26"/>
    <p:sldId id="291" r:id="rId27"/>
    <p:sldId id="292" r:id="rId28"/>
    <p:sldId id="308" r:id="rId29"/>
    <p:sldId id="293" r:id="rId30"/>
    <p:sldId id="294" r:id="rId31"/>
    <p:sldId id="295" r:id="rId32"/>
    <p:sldId id="296" r:id="rId33"/>
    <p:sldId id="297" r:id="rId34"/>
    <p:sldId id="299" r:id="rId35"/>
    <p:sldId id="298" r:id="rId36"/>
    <p:sldId id="303" r:id="rId37"/>
    <p:sldId id="304" r:id="rId38"/>
    <p:sldId id="305" r:id="rId39"/>
    <p:sldId id="300" r:id="rId40"/>
    <p:sldId id="307" r:id="rId41"/>
    <p:sldId id="301" r:id="rId42"/>
    <p:sldId id="302" r:id="rId43"/>
    <p:sldId id="309"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1853" autoAdjust="0"/>
  </p:normalViewPr>
  <p:slideViewPr>
    <p:cSldViewPr snapToGrid="0" showGuides="1">
      <p:cViewPr varScale="1">
        <p:scale>
          <a:sx n="95" d="100"/>
          <a:sy n="95" d="100"/>
        </p:scale>
        <p:origin x="1134" y="78"/>
      </p:cViewPr>
      <p:guideLst>
        <p:guide orient="horz" pos="1872"/>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s>
</file>

<file path=ppt/diagrams/_rels/data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eg"/><Relationship Id="rId1" Type="http://schemas.openxmlformats.org/officeDocument/2006/relationships/image" Target="../media/image15.jpeg"/><Relationship Id="rId5" Type="http://schemas.openxmlformats.org/officeDocument/2006/relationships/image" Target="../media/image19.png"/><Relationship Id="rId4" Type="http://schemas.openxmlformats.org/officeDocument/2006/relationships/image" Target="../media/image18.WMF"/></Relationships>
</file>

<file path=ppt/diagrams/_rels/data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 Id="rId4" Type="http://schemas.openxmlformats.org/officeDocument/2006/relationships/image" Target="../media/image38.png"/></Relationships>
</file>

<file path=ppt/diagrams/_rels/data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eg"/><Relationship Id="rId1" Type="http://schemas.openxmlformats.org/officeDocument/2006/relationships/image" Target="../media/image15.jpeg"/><Relationship Id="rId5" Type="http://schemas.openxmlformats.org/officeDocument/2006/relationships/image" Target="../media/image19.png"/><Relationship Id="rId4" Type="http://schemas.openxmlformats.org/officeDocument/2006/relationships/image" Target="../media/image18.WMF"/></Relationships>
</file>

<file path=ppt/diagrams/_rels/drawing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 Id="rId4" Type="http://schemas.openxmlformats.org/officeDocument/2006/relationships/image" Target="../media/image38.png"/></Relationships>
</file>

<file path=ppt/diagrams/_rels/drawing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7051D2-C3AD-43FB-A96B-3427900F8A79}"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C9F73003-C71E-4196-BE24-83B6792175F3}">
      <dgm:prSet/>
      <dgm:spPr/>
      <dgm:t>
        <a:bodyPr/>
        <a:lstStyle/>
        <a:p>
          <a:pPr rtl="0"/>
          <a:r>
            <a:rPr lang="en-US"/>
            <a:t>Time</a:t>
          </a:r>
        </a:p>
      </dgm:t>
    </dgm:pt>
    <dgm:pt modelId="{8D54A0FF-F704-4B58-9E03-FCAC32D71B3D}" type="parTrans" cxnId="{0B44A84F-EAB2-46B4-8FA2-8EE8DBC82931}">
      <dgm:prSet/>
      <dgm:spPr/>
      <dgm:t>
        <a:bodyPr/>
        <a:lstStyle/>
        <a:p>
          <a:endParaRPr lang="en-US"/>
        </a:p>
      </dgm:t>
    </dgm:pt>
    <dgm:pt modelId="{23B12079-66F9-48FF-A3CF-98CF178F4F6D}" type="sibTrans" cxnId="{0B44A84F-EAB2-46B4-8FA2-8EE8DBC82931}">
      <dgm:prSet/>
      <dgm:spPr/>
      <dgm:t>
        <a:bodyPr/>
        <a:lstStyle/>
        <a:p>
          <a:endParaRPr lang="en-US"/>
        </a:p>
      </dgm:t>
    </dgm:pt>
    <dgm:pt modelId="{154DF0F8-BCB9-46C8-9517-AEC435C005AC}">
      <dgm:prSet/>
      <dgm:spPr/>
      <dgm:t>
        <a:bodyPr/>
        <a:lstStyle/>
        <a:p>
          <a:pPr rtl="0"/>
          <a:r>
            <a:rPr lang="en-US"/>
            <a:t>Maintenance</a:t>
          </a:r>
        </a:p>
      </dgm:t>
    </dgm:pt>
    <dgm:pt modelId="{8C4E605C-89E2-42C9-96EC-691F6ECA7F71}" type="parTrans" cxnId="{34E26AFF-316C-40C3-B511-024CAFC1BE62}">
      <dgm:prSet/>
      <dgm:spPr/>
      <dgm:t>
        <a:bodyPr/>
        <a:lstStyle/>
        <a:p>
          <a:endParaRPr lang="en-US"/>
        </a:p>
      </dgm:t>
    </dgm:pt>
    <dgm:pt modelId="{E602E411-E552-492B-A1A5-781BE459FAB2}" type="sibTrans" cxnId="{34E26AFF-316C-40C3-B511-024CAFC1BE62}">
      <dgm:prSet/>
      <dgm:spPr/>
      <dgm:t>
        <a:bodyPr/>
        <a:lstStyle/>
        <a:p>
          <a:endParaRPr lang="en-US"/>
        </a:p>
      </dgm:t>
    </dgm:pt>
    <dgm:pt modelId="{263C9DE9-ECA9-460E-87F9-A69EBD7F0961}">
      <dgm:prSet/>
      <dgm:spPr/>
      <dgm:t>
        <a:bodyPr/>
        <a:lstStyle/>
        <a:p>
          <a:pPr rtl="0"/>
          <a:r>
            <a:rPr lang="en-US"/>
            <a:t>Legacy code</a:t>
          </a:r>
        </a:p>
      </dgm:t>
    </dgm:pt>
    <dgm:pt modelId="{ACE32BA4-18E5-484B-955F-BCD7F3DAE540}" type="parTrans" cxnId="{5539FF84-8D6F-478E-8A29-C6936932E568}">
      <dgm:prSet/>
      <dgm:spPr/>
      <dgm:t>
        <a:bodyPr/>
        <a:lstStyle/>
        <a:p>
          <a:endParaRPr lang="en-US"/>
        </a:p>
      </dgm:t>
    </dgm:pt>
    <dgm:pt modelId="{3EA2E675-D55C-418F-9E9D-6545960B933F}" type="sibTrans" cxnId="{5539FF84-8D6F-478E-8A29-C6936932E568}">
      <dgm:prSet/>
      <dgm:spPr/>
      <dgm:t>
        <a:bodyPr/>
        <a:lstStyle/>
        <a:p>
          <a:endParaRPr lang="en-US"/>
        </a:p>
      </dgm:t>
    </dgm:pt>
    <dgm:pt modelId="{FDE01F2C-DC7E-419C-AD88-807E13C9B21C}">
      <dgm:prSet/>
      <dgm:spPr/>
      <dgm:t>
        <a:bodyPr/>
        <a:lstStyle/>
        <a:p>
          <a:pPr rtl="0"/>
          <a:r>
            <a:rPr lang="en-US"/>
            <a:t>Perfection</a:t>
          </a:r>
        </a:p>
      </dgm:t>
    </dgm:pt>
    <dgm:pt modelId="{E63F9C9F-F98D-49FD-A0F8-571064D887BD}" type="parTrans" cxnId="{EC920F66-7939-4A0E-8F27-356B83224415}">
      <dgm:prSet/>
      <dgm:spPr/>
      <dgm:t>
        <a:bodyPr/>
        <a:lstStyle/>
        <a:p>
          <a:endParaRPr lang="en-US"/>
        </a:p>
      </dgm:t>
    </dgm:pt>
    <dgm:pt modelId="{A34A8852-497C-4172-88E3-17CD00ABE95F}" type="sibTrans" cxnId="{EC920F66-7939-4A0E-8F27-356B83224415}">
      <dgm:prSet/>
      <dgm:spPr/>
      <dgm:t>
        <a:bodyPr/>
        <a:lstStyle/>
        <a:p>
          <a:endParaRPr lang="en-US"/>
        </a:p>
      </dgm:t>
    </dgm:pt>
    <dgm:pt modelId="{3571E772-BD25-4B8B-A456-A8E3128BAFDD}">
      <dgm:prSet/>
      <dgm:spPr/>
      <dgm:t>
        <a:bodyPr/>
        <a:lstStyle/>
        <a:p>
          <a:pPr rtl="0"/>
          <a:r>
            <a:rPr lang="en-US"/>
            <a:t>Fear</a:t>
          </a:r>
        </a:p>
      </dgm:t>
    </dgm:pt>
    <dgm:pt modelId="{1CB2AEAB-C1A7-496A-9F94-E0EB7B6305C5}" type="parTrans" cxnId="{40A352DB-A2F8-4290-B387-08BADE3A34DC}">
      <dgm:prSet/>
      <dgm:spPr/>
      <dgm:t>
        <a:bodyPr/>
        <a:lstStyle/>
        <a:p>
          <a:endParaRPr lang="en-US"/>
        </a:p>
      </dgm:t>
    </dgm:pt>
    <dgm:pt modelId="{C5208131-FBEF-4652-AE95-8ACB45973AF4}" type="sibTrans" cxnId="{40A352DB-A2F8-4290-B387-08BADE3A34DC}">
      <dgm:prSet/>
      <dgm:spPr/>
      <dgm:t>
        <a:bodyPr/>
        <a:lstStyle/>
        <a:p>
          <a:endParaRPr lang="en-US"/>
        </a:p>
      </dgm:t>
    </dgm:pt>
    <dgm:pt modelId="{218D5FA6-272A-4BC1-A0FE-5774AEA81DC9}" type="pres">
      <dgm:prSet presAssocID="{5D7051D2-C3AD-43FB-A96B-3427900F8A79}" presName="linearFlow" presStyleCnt="0">
        <dgm:presLayoutVars>
          <dgm:dir/>
          <dgm:resizeHandles val="exact"/>
        </dgm:presLayoutVars>
      </dgm:prSet>
      <dgm:spPr/>
    </dgm:pt>
    <dgm:pt modelId="{5FDBF8BA-0E73-4527-A217-FAA7C68104B7}" type="pres">
      <dgm:prSet presAssocID="{C9F73003-C71E-4196-BE24-83B6792175F3}" presName="composite" presStyleCnt="0"/>
      <dgm:spPr/>
    </dgm:pt>
    <dgm:pt modelId="{A59D0ABF-9392-4401-8ED6-B7E5182868DA}" type="pres">
      <dgm:prSet presAssocID="{C9F73003-C71E-4196-BE24-83B6792175F3}" presName="imgShp" presStyleLbl="fgImgPlace1" presStyleIdx="0" presStyleCnt="5"/>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9000" b="-9000"/>
          </a:stretch>
        </a:blipFill>
      </dgm:spPr>
    </dgm:pt>
    <dgm:pt modelId="{940BA368-6F7A-42D6-804A-3E93A71D9E2A}" type="pres">
      <dgm:prSet presAssocID="{C9F73003-C71E-4196-BE24-83B6792175F3}" presName="txShp" presStyleLbl="node1" presStyleIdx="0" presStyleCnt="5">
        <dgm:presLayoutVars>
          <dgm:bulletEnabled val="1"/>
        </dgm:presLayoutVars>
      </dgm:prSet>
      <dgm:spPr/>
    </dgm:pt>
    <dgm:pt modelId="{0749C153-E7F2-446A-B329-1F9B6819CBB4}" type="pres">
      <dgm:prSet presAssocID="{23B12079-66F9-48FF-A3CF-98CF178F4F6D}" presName="spacing" presStyleCnt="0"/>
      <dgm:spPr/>
    </dgm:pt>
    <dgm:pt modelId="{36044CB2-384D-4C74-934F-7CE523F0740C}" type="pres">
      <dgm:prSet presAssocID="{154DF0F8-BCB9-46C8-9517-AEC435C005AC}" presName="composite" presStyleCnt="0"/>
      <dgm:spPr/>
    </dgm:pt>
    <dgm:pt modelId="{E97E4FC8-0CAA-4D3C-99AA-CF96D96BA82F}" type="pres">
      <dgm:prSet presAssocID="{154DF0F8-BCB9-46C8-9517-AEC435C005AC}" presName="imgShp" presStyleLbl="fgImgPlace1" presStyleIdx="1" presStyleCnt="5"/>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pt>
    <dgm:pt modelId="{9595CDC8-9845-4AEE-86AD-0308EBBF0C6E}" type="pres">
      <dgm:prSet presAssocID="{154DF0F8-BCB9-46C8-9517-AEC435C005AC}" presName="txShp" presStyleLbl="node1" presStyleIdx="1" presStyleCnt="5">
        <dgm:presLayoutVars>
          <dgm:bulletEnabled val="1"/>
        </dgm:presLayoutVars>
      </dgm:prSet>
      <dgm:spPr/>
    </dgm:pt>
    <dgm:pt modelId="{11413BE4-8FC3-492E-8535-2FA1605D0B78}" type="pres">
      <dgm:prSet presAssocID="{E602E411-E552-492B-A1A5-781BE459FAB2}" presName="spacing" presStyleCnt="0"/>
      <dgm:spPr/>
    </dgm:pt>
    <dgm:pt modelId="{146BEE73-E7D1-4523-82B5-6CFAB01C79F9}" type="pres">
      <dgm:prSet presAssocID="{263C9DE9-ECA9-460E-87F9-A69EBD7F0961}" presName="composite" presStyleCnt="0"/>
      <dgm:spPr/>
    </dgm:pt>
    <dgm:pt modelId="{95322816-7EE9-4E7E-9395-48E3F524C22B}" type="pres">
      <dgm:prSet presAssocID="{263C9DE9-ECA9-460E-87F9-A69EBD7F0961}" presName="imgShp" presStyleLbl="fgImgPlac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9226C38D-97E6-48C3-A8E6-971A5C28E759}" type="pres">
      <dgm:prSet presAssocID="{263C9DE9-ECA9-460E-87F9-A69EBD7F0961}" presName="txShp" presStyleLbl="node1" presStyleIdx="2" presStyleCnt="5">
        <dgm:presLayoutVars>
          <dgm:bulletEnabled val="1"/>
        </dgm:presLayoutVars>
      </dgm:prSet>
      <dgm:spPr/>
    </dgm:pt>
    <dgm:pt modelId="{7F08A315-2305-4AEB-86F1-EE79CF5AA53A}" type="pres">
      <dgm:prSet presAssocID="{3EA2E675-D55C-418F-9E9D-6545960B933F}" presName="spacing" presStyleCnt="0"/>
      <dgm:spPr/>
    </dgm:pt>
    <dgm:pt modelId="{DAFB66A1-F2F5-41F6-9F10-DAC8A99234B6}" type="pres">
      <dgm:prSet presAssocID="{FDE01F2C-DC7E-419C-AD88-807E13C9B21C}" presName="composite" presStyleCnt="0"/>
      <dgm:spPr/>
    </dgm:pt>
    <dgm:pt modelId="{4F4B9C56-76FA-44E0-946E-25FE2F932657}" type="pres">
      <dgm:prSet presAssocID="{FDE01F2C-DC7E-419C-AD88-807E13C9B21C}" presName="imgShp" presStyleLbl="fgImgPlac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t="-6000" b="-6000"/>
          </a:stretch>
        </a:blipFill>
      </dgm:spPr>
    </dgm:pt>
    <dgm:pt modelId="{7A2AE939-8793-479E-B93C-44C53812CCB7}" type="pres">
      <dgm:prSet presAssocID="{FDE01F2C-DC7E-419C-AD88-807E13C9B21C}" presName="txShp" presStyleLbl="node1" presStyleIdx="3" presStyleCnt="5">
        <dgm:presLayoutVars>
          <dgm:bulletEnabled val="1"/>
        </dgm:presLayoutVars>
      </dgm:prSet>
      <dgm:spPr/>
    </dgm:pt>
    <dgm:pt modelId="{B89181CB-C7E3-4D98-ACE8-5A306DF0BED6}" type="pres">
      <dgm:prSet presAssocID="{A34A8852-497C-4172-88E3-17CD00ABE95F}" presName="spacing" presStyleCnt="0"/>
      <dgm:spPr/>
    </dgm:pt>
    <dgm:pt modelId="{D31C6789-BBA8-4AAA-81EA-C49B8A3A1E5A}" type="pres">
      <dgm:prSet presAssocID="{3571E772-BD25-4B8B-A456-A8E3128BAFDD}" presName="composite" presStyleCnt="0"/>
      <dgm:spPr/>
    </dgm:pt>
    <dgm:pt modelId="{5C62DC4F-4056-484C-9A73-DABD82967181}" type="pres">
      <dgm:prSet presAssocID="{3571E772-BD25-4B8B-A456-A8E3128BAFDD}" presName="imgShp" presStyleLbl="fgImgPlace1" presStyleIdx="4" presStyleCnt="5"/>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t="-3000" b="-3000"/>
          </a:stretch>
        </a:blipFill>
      </dgm:spPr>
    </dgm:pt>
    <dgm:pt modelId="{54E6E2AC-8635-4BE5-AC35-253BEC4F7E39}" type="pres">
      <dgm:prSet presAssocID="{3571E772-BD25-4B8B-A456-A8E3128BAFDD}" presName="txShp" presStyleLbl="node1" presStyleIdx="4" presStyleCnt="5">
        <dgm:presLayoutVars>
          <dgm:bulletEnabled val="1"/>
        </dgm:presLayoutVars>
      </dgm:prSet>
      <dgm:spPr/>
    </dgm:pt>
  </dgm:ptLst>
  <dgm:cxnLst>
    <dgm:cxn modelId="{B1EB7A27-0676-4B6A-8519-7FAD1ECB0840}" type="presOf" srcId="{FDE01F2C-DC7E-419C-AD88-807E13C9B21C}" destId="{7A2AE939-8793-479E-B93C-44C53812CCB7}" srcOrd="0" destOrd="0" presId="urn:microsoft.com/office/officeart/2005/8/layout/vList3"/>
    <dgm:cxn modelId="{AC27633D-70B4-42CE-98AA-3368D7CF26DD}" type="presOf" srcId="{154DF0F8-BCB9-46C8-9517-AEC435C005AC}" destId="{9595CDC8-9845-4AEE-86AD-0308EBBF0C6E}" srcOrd="0" destOrd="0" presId="urn:microsoft.com/office/officeart/2005/8/layout/vList3"/>
    <dgm:cxn modelId="{1D712763-C96C-432C-BEB6-4900E38C5623}" type="presOf" srcId="{C9F73003-C71E-4196-BE24-83B6792175F3}" destId="{940BA368-6F7A-42D6-804A-3E93A71D9E2A}" srcOrd="0" destOrd="0" presId="urn:microsoft.com/office/officeart/2005/8/layout/vList3"/>
    <dgm:cxn modelId="{EC920F66-7939-4A0E-8F27-356B83224415}" srcId="{5D7051D2-C3AD-43FB-A96B-3427900F8A79}" destId="{FDE01F2C-DC7E-419C-AD88-807E13C9B21C}" srcOrd="3" destOrd="0" parTransId="{E63F9C9F-F98D-49FD-A0F8-571064D887BD}" sibTransId="{A34A8852-497C-4172-88E3-17CD00ABE95F}"/>
    <dgm:cxn modelId="{0B44A84F-EAB2-46B4-8FA2-8EE8DBC82931}" srcId="{5D7051D2-C3AD-43FB-A96B-3427900F8A79}" destId="{C9F73003-C71E-4196-BE24-83B6792175F3}" srcOrd="0" destOrd="0" parTransId="{8D54A0FF-F704-4B58-9E03-FCAC32D71B3D}" sibTransId="{23B12079-66F9-48FF-A3CF-98CF178F4F6D}"/>
    <dgm:cxn modelId="{B8820983-C0B1-4142-9C01-0E759C45F455}" type="presOf" srcId="{263C9DE9-ECA9-460E-87F9-A69EBD7F0961}" destId="{9226C38D-97E6-48C3-A8E6-971A5C28E759}" srcOrd="0" destOrd="0" presId="urn:microsoft.com/office/officeart/2005/8/layout/vList3"/>
    <dgm:cxn modelId="{5539FF84-8D6F-478E-8A29-C6936932E568}" srcId="{5D7051D2-C3AD-43FB-A96B-3427900F8A79}" destId="{263C9DE9-ECA9-460E-87F9-A69EBD7F0961}" srcOrd="2" destOrd="0" parTransId="{ACE32BA4-18E5-484B-955F-BCD7F3DAE540}" sibTransId="{3EA2E675-D55C-418F-9E9D-6545960B933F}"/>
    <dgm:cxn modelId="{13F7FCBD-36FF-4C0F-AE08-BF950FDCA107}" type="presOf" srcId="{3571E772-BD25-4B8B-A456-A8E3128BAFDD}" destId="{54E6E2AC-8635-4BE5-AC35-253BEC4F7E39}" srcOrd="0" destOrd="0" presId="urn:microsoft.com/office/officeart/2005/8/layout/vList3"/>
    <dgm:cxn modelId="{40A352DB-A2F8-4290-B387-08BADE3A34DC}" srcId="{5D7051D2-C3AD-43FB-A96B-3427900F8A79}" destId="{3571E772-BD25-4B8B-A456-A8E3128BAFDD}" srcOrd="4" destOrd="0" parTransId="{1CB2AEAB-C1A7-496A-9F94-E0EB7B6305C5}" sibTransId="{C5208131-FBEF-4652-AE95-8ACB45973AF4}"/>
    <dgm:cxn modelId="{81960FE6-804E-4CB8-A003-1FBDE28B8B71}" type="presOf" srcId="{5D7051D2-C3AD-43FB-A96B-3427900F8A79}" destId="{218D5FA6-272A-4BC1-A0FE-5774AEA81DC9}" srcOrd="0" destOrd="0" presId="urn:microsoft.com/office/officeart/2005/8/layout/vList3"/>
    <dgm:cxn modelId="{34E26AFF-316C-40C3-B511-024CAFC1BE62}" srcId="{5D7051D2-C3AD-43FB-A96B-3427900F8A79}" destId="{154DF0F8-BCB9-46C8-9517-AEC435C005AC}" srcOrd="1" destOrd="0" parTransId="{8C4E605C-89E2-42C9-96EC-691F6ECA7F71}" sibTransId="{E602E411-E552-492B-A1A5-781BE459FAB2}"/>
    <dgm:cxn modelId="{28895791-6DB0-4B10-B728-463A82A46520}" type="presParOf" srcId="{218D5FA6-272A-4BC1-A0FE-5774AEA81DC9}" destId="{5FDBF8BA-0E73-4527-A217-FAA7C68104B7}" srcOrd="0" destOrd="0" presId="urn:microsoft.com/office/officeart/2005/8/layout/vList3"/>
    <dgm:cxn modelId="{D17A00F1-6A16-4A6C-8A86-1529F6C1F814}" type="presParOf" srcId="{5FDBF8BA-0E73-4527-A217-FAA7C68104B7}" destId="{A59D0ABF-9392-4401-8ED6-B7E5182868DA}" srcOrd="0" destOrd="0" presId="urn:microsoft.com/office/officeart/2005/8/layout/vList3"/>
    <dgm:cxn modelId="{6B023359-4D51-4F28-9CC5-660F632918B8}" type="presParOf" srcId="{5FDBF8BA-0E73-4527-A217-FAA7C68104B7}" destId="{940BA368-6F7A-42D6-804A-3E93A71D9E2A}" srcOrd="1" destOrd="0" presId="urn:microsoft.com/office/officeart/2005/8/layout/vList3"/>
    <dgm:cxn modelId="{FFC56223-20CF-47B4-8665-C60CC4CE17A6}" type="presParOf" srcId="{218D5FA6-272A-4BC1-A0FE-5774AEA81DC9}" destId="{0749C153-E7F2-446A-B329-1F9B6819CBB4}" srcOrd="1" destOrd="0" presId="urn:microsoft.com/office/officeart/2005/8/layout/vList3"/>
    <dgm:cxn modelId="{3F9EE6EE-83A2-458D-A164-53A3FF9A3C2F}" type="presParOf" srcId="{218D5FA6-272A-4BC1-A0FE-5774AEA81DC9}" destId="{36044CB2-384D-4C74-934F-7CE523F0740C}" srcOrd="2" destOrd="0" presId="urn:microsoft.com/office/officeart/2005/8/layout/vList3"/>
    <dgm:cxn modelId="{E7FE4A75-D6D5-4ABC-87E0-7FF1AA6951D3}" type="presParOf" srcId="{36044CB2-384D-4C74-934F-7CE523F0740C}" destId="{E97E4FC8-0CAA-4D3C-99AA-CF96D96BA82F}" srcOrd="0" destOrd="0" presId="urn:microsoft.com/office/officeart/2005/8/layout/vList3"/>
    <dgm:cxn modelId="{79EAC7BC-AFBE-4A07-A010-4601A1D2C800}" type="presParOf" srcId="{36044CB2-384D-4C74-934F-7CE523F0740C}" destId="{9595CDC8-9845-4AEE-86AD-0308EBBF0C6E}" srcOrd="1" destOrd="0" presId="urn:microsoft.com/office/officeart/2005/8/layout/vList3"/>
    <dgm:cxn modelId="{D5773640-A0F2-4ECB-AC5A-F75A577BD915}" type="presParOf" srcId="{218D5FA6-272A-4BC1-A0FE-5774AEA81DC9}" destId="{11413BE4-8FC3-492E-8535-2FA1605D0B78}" srcOrd="3" destOrd="0" presId="urn:microsoft.com/office/officeart/2005/8/layout/vList3"/>
    <dgm:cxn modelId="{B2B16634-990C-44E5-AB2E-45BA41DD09C9}" type="presParOf" srcId="{218D5FA6-272A-4BC1-A0FE-5774AEA81DC9}" destId="{146BEE73-E7D1-4523-82B5-6CFAB01C79F9}" srcOrd="4" destOrd="0" presId="urn:microsoft.com/office/officeart/2005/8/layout/vList3"/>
    <dgm:cxn modelId="{7D6A4974-1D4E-480F-AA36-EA5113549DA5}" type="presParOf" srcId="{146BEE73-E7D1-4523-82B5-6CFAB01C79F9}" destId="{95322816-7EE9-4E7E-9395-48E3F524C22B}" srcOrd="0" destOrd="0" presId="urn:microsoft.com/office/officeart/2005/8/layout/vList3"/>
    <dgm:cxn modelId="{2B3B1473-F376-448D-AE19-32DBB736653C}" type="presParOf" srcId="{146BEE73-E7D1-4523-82B5-6CFAB01C79F9}" destId="{9226C38D-97E6-48C3-A8E6-971A5C28E759}" srcOrd="1" destOrd="0" presId="urn:microsoft.com/office/officeart/2005/8/layout/vList3"/>
    <dgm:cxn modelId="{92204AF5-57E8-402F-AAF4-03AED56B1B96}" type="presParOf" srcId="{218D5FA6-272A-4BC1-A0FE-5774AEA81DC9}" destId="{7F08A315-2305-4AEB-86F1-EE79CF5AA53A}" srcOrd="5" destOrd="0" presId="urn:microsoft.com/office/officeart/2005/8/layout/vList3"/>
    <dgm:cxn modelId="{F0D9BEF7-10EB-4723-ACA1-2DFF68BF6C0F}" type="presParOf" srcId="{218D5FA6-272A-4BC1-A0FE-5774AEA81DC9}" destId="{DAFB66A1-F2F5-41F6-9F10-DAC8A99234B6}" srcOrd="6" destOrd="0" presId="urn:microsoft.com/office/officeart/2005/8/layout/vList3"/>
    <dgm:cxn modelId="{BBB73D3F-2839-42A4-83A4-BFD6B39F1E89}" type="presParOf" srcId="{DAFB66A1-F2F5-41F6-9F10-DAC8A99234B6}" destId="{4F4B9C56-76FA-44E0-946E-25FE2F932657}" srcOrd="0" destOrd="0" presId="urn:microsoft.com/office/officeart/2005/8/layout/vList3"/>
    <dgm:cxn modelId="{51F3CC6C-1832-4DB4-9C1C-A2C377A02454}" type="presParOf" srcId="{DAFB66A1-F2F5-41F6-9F10-DAC8A99234B6}" destId="{7A2AE939-8793-479E-B93C-44C53812CCB7}" srcOrd="1" destOrd="0" presId="urn:microsoft.com/office/officeart/2005/8/layout/vList3"/>
    <dgm:cxn modelId="{454CF44D-2A4E-45D6-8599-14271EFB0BF3}" type="presParOf" srcId="{218D5FA6-272A-4BC1-A0FE-5774AEA81DC9}" destId="{B89181CB-C7E3-4D98-ACE8-5A306DF0BED6}" srcOrd="7" destOrd="0" presId="urn:microsoft.com/office/officeart/2005/8/layout/vList3"/>
    <dgm:cxn modelId="{CF7461DE-D1AF-4A07-981A-0AE928092C9E}" type="presParOf" srcId="{218D5FA6-272A-4BC1-A0FE-5774AEA81DC9}" destId="{D31C6789-BBA8-4AAA-81EA-C49B8A3A1E5A}" srcOrd="8" destOrd="0" presId="urn:microsoft.com/office/officeart/2005/8/layout/vList3"/>
    <dgm:cxn modelId="{03B99C6B-AA0C-430D-84DB-464D96D02738}" type="presParOf" srcId="{D31C6789-BBA8-4AAA-81EA-C49B8A3A1E5A}" destId="{5C62DC4F-4056-484C-9A73-DABD82967181}" srcOrd="0" destOrd="0" presId="urn:microsoft.com/office/officeart/2005/8/layout/vList3"/>
    <dgm:cxn modelId="{5DB2671C-4810-4EE0-AB21-574F82DCAB24}" type="presParOf" srcId="{D31C6789-BBA8-4AAA-81EA-C49B8A3A1E5A}" destId="{54E6E2AC-8635-4BE5-AC35-253BEC4F7E39}"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8FCF7B-146D-4D46-B09F-22CD0BFCB581}"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FAF8A56E-72C4-4B7F-81EA-F6D25DCB0318}">
      <dgm:prSet/>
      <dgm:spPr/>
      <dgm:t>
        <a:bodyPr/>
        <a:lstStyle/>
        <a:p>
          <a:pPr rtl="0"/>
          <a:r>
            <a:rPr lang="en-US"/>
            <a:t>MSTest</a:t>
          </a:r>
        </a:p>
      </dgm:t>
    </dgm:pt>
    <dgm:pt modelId="{47D1733C-8925-4E48-B038-12D6F7942AE0}" type="parTrans" cxnId="{3FC82D89-35AC-4BBD-BA24-0D3B81EF1828}">
      <dgm:prSet/>
      <dgm:spPr/>
      <dgm:t>
        <a:bodyPr/>
        <a:lstStyle/>
        <a:p>
          <a:endParaRPr lang="en-US"/>
        </a:p>
      </dgm:t>
    </dgm:pt>
    <dgm:pt modelId="{EA358933-9E64-467A-A0C6-A70D4A237225}" type="sibTrans" cxnId="{3FC82D89-35AC-4BBD-BA24-0D3B81EF1828}">
      <dgm:prSet/>
      <dgm:spPr/>
      <dgm:t>
        <a:bodyPr/>
        <a:lstStyle/>
        <a:p>
          <a:endParaRPr lang="en-US"/>
        </a:p>
      </dgm:t>
    </dgm:pt>
    <dgm:pt modelId="{CA741F11-578F-40E2-A9ED-47D7A677B6E2}">
      <dgm:prSet/>
      <dgm:spPr/>
      <dgm:t>
        <a:bodyPr/>
        <a:lstStyle/>
        <a:p>
          <a:pPr rtl="0"/>
          <a:r>
            <a:rPr lang="en-US"/>
            <a:t>NUnit</a:t>
          </a:r>
        </a:p>
      </dgm:t>
    </dgm:pt>
    <dgm:pt modelId="{DC871F78-A9FE-4FF0-B187-B03A6AAB7FB3}" type="parTrans" cxnId="{AD1666EE-4303-4DB4-824A-C762E028E89F}">
      <dgm:prSet/>
      <dgm:spPr/>
      <dgm:t>
        <a:bodyPr/>
        <a:lstStyle/>
        <a:p>
          <a:endParaRPr lang="en-US"/>
        </a:p>
      </dgm:t>
    </dgm:pt>
    <dgm:pt modelId="{FBEA1970-5665-4C97-AEB4-E85480177412}" type="sibTrans" cxnId="{AD1666EE-4303-4DB4-824A-C762E028E89F}">
      <dgm:prSet/>
      <dgm:spPr/>
      <dgm:t>
        <a:bodyPr/>
        <a:lstStyle/>
        <a:p>
          <a:endParaRPr lang="en-US"/>
        </a:p>
      </dgm:t>
    </dgm:pt>
    <dgm:pt modelId="{ACC94476-1E21-4877-8E2D-06D9BB127CA1}">
      <dgm:prSet/>
      <dgm:spPr/>
      <dgm:t>
        <a:bodyPr/>
        <a:lstStyle/>
        <a:p>
          <a:pPr rtl="0"/>
          <a:r>
            <a:rPr lang="en-US"/>
            <a:t>xUnit</a:t>
          </a:r>
        </a:p>
      </dgm:t>
    </dgm:pt>
    <dgm:pt modelId="{813EBB2A-5956-4F46-8ADC-C1872543FFFE}" type="parTrans" cxnId="{C0D76F32-83F6-4AFB-91C1-4A4835154A79}">
      <dgm:prSet/>
      <dgm:spPr/>
      <dgm:t>
        <a:bodyPr/>
        <a:lstStyle/>
        <a:p>
          <a:endParaRPr lang="en-US"/>
        </a:p>
      </dgm:t>
    </dgm:pt>
    <dgm:pt modelId="{E22BAED0-6F7A-40A9-B253-0D13940C6942}" type="sibTrans" cxnId="{C0D76F32-83F6-4AFB-91C1-4A4835154A79}">
      <dgm:prSet/>
      <dgm:spPr/>
      <dgm:t>
        <a:bodyPr/>
        <a:lstStyle/>
        <a:p>
          <a:endParaRPr lang="en-US"/>
        </a:p>
      </dgm:t>
    </dgm:pt>
    <dgm:pt modelId="{6D46F7C8-695C-4199-AB04-1F8992210C76}">
      <dgm:prSet/>
      <dgm:spPr/>
      <dgm:t>
        <a:bodyPr/>
        <a:lstStyle/>
        <a:p>
          <a:pPr rtl="0"/>
          <a:r>
            <a:rPr lang="en-US"/>
            <a:t>Fixie</a:t>
          </a:r>
        </a:p>
      </dgm:t>
    </dgm:pt>
    <dgm:pt modelId="{03E77217-8626-4AAD-AE0B-D6BBE2CD76B6}" type="parTrans" cxnId="{39DCB8E1-C076-4451-A02F-7AA3F8863CCC}">
      <dgm:prSet/>
      <dgm:spPr/>
      <dgm:t>
        <a:bodyPr/>
        <a:lstStyle/>
        <a:p>
          <a:endParaRPr lang="en-US"/>
        </a:p>
      </dgm:t>
    </dgm:pt>
    <dgm:pt modelId="{07F11848-97E3-4ACE-9B97-C6A6B1BE3DD5}" type="sibTrans" cxnId="{39DCB8E1-C076-4451-A02F-7AA3F8863CCC}">
      <dgm:prSet/>
      <dgm:spPr/>
      <dgm:t>
        <a:bodyPr/>
        <a:lstStyle/>
        <a:p>
          <a:endParaRPr lang="en-US"/>
        </a:p>
      </dgm:t>
    </dgm:pt>
    <dgm:pt modelId="{3B849E6B-1786-4915-8604-DEBBBA0720FE}" type="pres">
      <dgm:prSet presAssocID="{4E8FCF7B-146D-4D46-B09F-22CD0BFCB581}" presName="linearFlow" presStyleCnt="0">
        <dgm:presLayoutVars>
          <dgm:dir/>
          <dgm:resizeHandles val="exact"/>
        </dgm:presLayoutVars>
      </dgm:prSet>
      <dgm:spPr/>
    </dgm:pt>
    <dgm:pt modelId="{BA3CADA9-BFA9-44D3-9A4B-5FD1B4F1BC74}" type="pres">
      <dgm:prSet presAssocID="{FAF8A56E-72C4-4B7F-81EA-F6D25DCB0318}" presName="composite" presStyleCnt="0"/>
      <dgm:spPr/>
    </dgm:pt>
    <dgm:pt modelId="{4DAC7D39-62D2-4041-A313-336CB0329139}" type="pres">
      <dgm:prSet presAssocID="{FAF8A56E-72C4-4B7F-81EA-F6D25DCB0318}" presName="imgShp" presStyleLbl="fgImgPlace1" presStyleIdx="0" presStyleCnt="4"/>
      <dgm:spPr>
        <a:blipFill rotWithShape="1">
          <a:blip xmlns:r="http://schemas.openxmlformats.org/officeDocument/2006/relationships" r:embed="rId1"/>
          <a:stretch>
            <a:fillRect/>
          </a:stretch>
        </a:blipFill>
      </dgm:spPr>
    </dgm:pt>
    <dgm:pt modelId="{85506D39-B606-42E8-963A-FF3DF63B5AA0}" type="pres">
      <dgm:prSet presAssocID="{FAF8A56E-72C4-4B7F-81EA-F6D25DCB0318}" presName="txShp" presStyleLbl="node1" presStyleIdx="0" presStyleCnt="4">
        <dgm:presLayoutVars>
          <dgm:bulletEnabled val="1"/>
        </dgm:presLayoutVars>
      </dgm:prSet>
      <dgm:spPr/>
    </dgm:pt>
    <dgm:pt modelId="{80BED626-C5F6-4153-9A05-6CF7307A54E9}" type="pres">
      <dgm:prSet presAssocID="{EA358933-9E64-467A-A0C6-A70D4A237225}" presName="spacing" presStyleCnt="0"/>
      <dgm:spPr/>
    </dgm:pt>
    <dgm:pt modelId="{6FC38464-0290-41D9-892C-9DF07544168D}" type="pres">
      <dgm:prSet presAssocID="{CA741F11-578F-40E2-A9ED-47D7A677B6E2}" presName="composite" presStyleCnt="0"/>
      <dgm:spPr/>
    </dgm:pt>
    <dgm:pt modelId="{854FC635-B08E-46AE-AB4C-39E76BA5383B}" type="pres">
      <dgm:prSet presAssocID="{CA741F11-578F-40E2-A9ED-47D7A677B6E2}" presName="imgShp" presStyleLbl="fgImgPlace1" presStyleIdx="1" presStyleCnt="4"/>
      <dgm:spPr>
        <a:blipFill rotWithShape="1">
          <a:blip xmlns:r="http://schemas.openxmlformats.org/officeDocument/2006/relationships" r:embed="rId2"/>
          <a:stretch>
            <a:fillRect/>
          </a:stretch>
        </a:blipFill>
      </dgm:spPr>
    </dgm:pt>
    <dgm:pt modelId="{08409DE1-6563-4B3C-BEA5-0E8511D3641C}" type="pres">
      <dgm:prSet presAssocID="{CA741F11-578F-40E2-A9ED-47D7A677B6E2}" presName="txShp" presStyleLbl="node1" presStyleIdx="1" presStyleCnt="4">
        <dgm:presLayoutVars>
          <dgm:bulletEnabled val="1"/>
        </dgm:presLayoutVars>
      </dgm:prSet>
      <dgm:spPr/>
    </dgm:pt>
    <dgm:pt modelId="{E9FC63DD-5CE1-4B13-8EB4-1329C523A841}" type="pres">
      <dgm:prSet presAssocID="{FBEA1970-5665-4C97-AEB4-E85480177412}" presName="spacing" presStyleCnt="0"/>
      <dgm:spPr/>
    </dgm:pt>
    <dgm:pt modelId="{0780F733-11BB-497E-A8B8-228E56546613}" type="pres">
      <dgm:prSet presAssocID="{ACC94476-1E21-4877-8E2D-06D9BB127CA1}" presName="composite" presStyleCnt="0"/>
      <dgm:spPr/>
    </dgm:pt>
    <dgm:pt modelId="{D7D85D68-6A37-4F1E-8E55-014DFFEEF1B7}" type="pres">
      <dgm:prSet presAssocID="{ACC94476-1E21-4877-8E2D-06D9BB127CA1}" presName="imgShp" presStyleLbl="fgImgPlace1" presStyleIdx="2" presStyleCnt="4"/>
      <dgm:spPr>
        <a:blipFill rotWithShape="1">
          <a:blip xmlns:r="http://schemas.openxmlformats.org/officeDocument/2006/relationships" r:embed="rId3"/>
          <a:stretch>
            <a:fillRect/>
          </a:stretch>
        </a:blipFill>
      </dgm:spPr>
    </dgm:pt>
    <dgm:pt modelId="{0C5899DE-EA9F-4F93-8E11-DF93495EB00C}" type="pres">
      <dgm:prSet presAssocID="{ACC94476-1E21-4877-8E2D-06D9BB127CA1}" presName="txShp" presStyleLbl="node1" presStyleIdx="2" presStyleCnt="4">
        <dgm:presLayoutVars>
          <dgm:bulletEnabled val="1"/>
        </dgm:presLayoutVars>
      </dgm:prSet>
      <dgm:spPr/>
    </dgm:pt>
    <dgm:pt modelId="{4AA5389A-9552-4C39-B3FB-BAAF5DC2ECB6}" type="pres">
      <dgm:prSet presAssocID="{E22BAED0-6F7A-40A9-B253-0D13940C6942}" presName="spacing" presStyleCnt="0"/>
      <dgm:spPr/>
    </dgm:pt>
    <dgm:pt modelId="{642B9B89-247A-4920-AEF1-21CADCD89230}" type="pres">
      <dgm:prSet presAssocID="{6D46F7C8-695C-4199-AB04-1F8992210C76}" presName="composite" presStyleCnt="0"/>
      <dgm:spPr/>
    </dgm:pt>
    <dgm:pt modelId="{F942DE76-FFEB-4421-88B3-EF0667F019F4}" type="pres">
      <dgm:prSet presAssocID="{6D46F7C8-695C-4199-AB04-1F8992210C76}" presName="imgShp" presStyleLbl="fgImgPlace1" presStyleIdx="3" presStyleCnt="4"/>
      <dgm:spPr>
        <a:blipFill rotWithShape="1">
          <a:blip xmlns:r="http://schemas.openxmlformats.org/officeDocument/2006/relationships" r:embed="rId4"/>
          <a:stretch>
            <a:fillRect/>
          </a:stretch>
        </a:blipFill>
      </dgm:spPr>
    </dgm:pt>
    <dgm:pt modelId="{8FDBAA02-9B7E-4EF8-92E0-BC94CBA46AEF}" type="pres">
      <dgm:prSet presAssocID="{6D46F7C8-695C-4199-AB04-1F8992210C76}" presName="txShp" presStyleLbl="node1" presStyleIdx="3" presStyleCnt="4">
        <dgm:presLayoutVars>
          <dgm:bulletEnabled val="1"/>
        </dgm:presLayoutVars>
      </dgm:prSet>
      <dgm:spPr/>
    </dgm:pt>
  </dgm:ptLst>
  <dgm:cxnLst>
    <dgm:cxn modelId="{2665932F-6D5C-4C38-B729-AC075C5D9453}" type="presOf" srcId="{6D46F7C8-695C-4199-AB04-1F8992210C76}" destId="{8FDBAA02-9B7E-4EF8-92E0-BC94CBA46AEF}" srcOrd="0" destOrd="0" presId="urn:microsoft.com/office/officeart/2005/8/layout/vList3"/>
    <dgm:cxn modelId="{C0D76F32-83F6-4AFB-91C1-4A4835154A79}" srcId="{4E8FCF7B-146D-4D46-B09F-22CD0BFCB581}" destId="{ACC94476-1E21-4877-8E2D-06D9BB127CA1}" srcOrd="2" destOrd="0" parTransId="{813EBB2A-5956-4F46-8ADC-C1872543FFFE}" sibTransId="{E22BAED0-6F7A-40A9-B253-0D13940C6942}"/>
    <dgm:cxn modelId="{EAFA3F5E-E5FD-49FA-9098-E2E97F3E0EA1}" type="presOf" srcId="{CA741F11-578F-40E2-A9ED-47D7A677B6E2}" destId="{08409DE1-6563-4B3C-BEA5-0E8511D3641C}" srcOrd="0" destOrd="0" presId="urn:microsoft.com/office/officeart/2005/8/layout/vList3"/>
    <dgm:cxn modelId="{1F7AFD41-36E9-45E0-9CA3-84CB9C4679A0}" type="presOf" srcId="{FAF8A56E-72C4-4B7F-81EA-F6D25DCB0318}" destId="{85506D39-B606-42E8-963A-FF3DF63B5AA0}" srcOrd="0" destOrd="0" presId="urn:microsoft.com/office/officeart/2005/8/layout/vList3"/>
    <dgm:cxn modelId="{D6393E7C-0E8C-4E2A-B7B0-A4894D160B5B}" type="presOf" srcId="{4E8FCF7B-146D-4D46-B09F-22CD0BFCB581}" destId="{3B849E6B-1786-4915-8604-DEBBBA0720FE}" srcOrd="0" destOrd="0" presId="urn:microsoft.com/office/officeart/2005/8/layout/vList3"/>
    <dgm:cxn modelId="{3FC82D89-35AC-4BBD-BA24-0D3B81EF1828}" srcId="{4E8FCF7B-146D-4D46-B09F-22CD0BFCB581}" destId="{FAF8A56E-72C4-4B7F-81EA-F6D25DCB0318}" srcOrd="0" destOrd="0" parTransId="{47D1733C-8925-4E48-B038-12D6F7942AE0}" sibTransId="{EA358933-9E64-467A-A0C6-A70D4A237225}"/>
    <dgm:cxn modelId="{499CE9DD-3C90-46A0-8F62-B6DEE2E002E0}" type="presOf" srcId="{ACC94476-1E21-4877-8E2D-06D9BB127CA1}" destId="{0C5899DE-EA9F-4F93-8E11-DF93495EB00C}" srcOrd="0" destOrd="0" presId="urn:microsoft.com/office/officeart/2005/8/layout/vList3"/>
    <dgm:cxn modelId="{39DCB8E1-C076-4451-A02F-7AA3F8863CCC}" srcId="{4E8FCF7B-146D-4D46-B09F-22CD0BFCB581}" destId="{6D46F7C8-695C-4199-AB04-1F8992210C76}" srcOrd="3" destOrd="0" parTransId="{03E77217-8626-4AAD-AE0B-D6BBE2CD76B6}" sibTransId="{07F11848-97E3-4ACE-9B97-C6A6B1BE3DD5}"/>
    <dgm:cxn modelId="{AD1666EE-4303-4DB4-824A-C762E028E89F}" srcId="{4E8FCF7B-146D-4D46-B09F-22CD0BFCB581}" destId="{CA741F11-578F-40E2-A9ED-47D7A677B6E2}" srcOrd="1" destOrd="0" parTransId="{DC871F78-A9FE-4FF0-B187-B03A6AAB7FB3}" sibTransId="{FBEA1970-5665-4C97-AEB4-E85480177412}"/>
    <dgm:cxn modelId="{9FB602BB-64B5-44B5-A25D-EE97EFB9222E}" type="presParOf" srcId="{3B849E6B-1786-4915-8604-DEBBBA0720FE}" destId="{BA3CADA9-BFA9-44D3-9A4B-5FD1B4F1BC74}" srcOrd="0" destOrd="0" presId="urn:microsoft.com/office/officeart/2005/8/layout/vList3"/>
    <dgm:cxn modelId="{58EAADF0-1474-4A33-9CDD-99CF6C69079D}" type="presParOf" srcId="{BA3CADA9-BFA9-44D3-9A4B-5FD1B4F1BC74}" destId="{4DAC7D39-62D2-4041-A313-336CB0329139}" srcOrd="0" destOrd="0" presId="urn:microsoft.com/office/officeart/2005/8/layout/vList3"/>
    <dgm:cxn modelId="{87EEC7BC-8760-4B77-A456-C4069525DAF6}" type="presParOf" srcId="{BA3CADA9-BFA9-44D3-9A4B-5FD1B4F1BC74}" destId="{85506D39-B606-42E8-963A-FF3DF63B5AA0}" srcOrd="1" destOrd="0" presId="urn:microsoft.com/office/officeart/2005/8/layout/vList3"/>
    <dgm:cxn modelId="{960EFB51-2591-472E-A5E9-D0E5918E582E}" type="presParOf" srcId="{3B849E6B-1786-4915-8604-DEBBBA0720FE}" destId="{80BED626-C5F6-4153-9A05-6CF7307A54E9}" srcOrd="1" destOrd="0" presId="urn:microsoft.com/office/officeart/2005/8/layout/vList3"/>
    <dgm:cxn modelId="{C43D2D48-70D0-4A53-80F3-8D2CDDF90E6C}" type="presParOf" srcId="{3B849E6B-1786-4915-8604-DEBBBA0720FE}" destId="{6FC38464-0290-41D9-892C-9DF07544168D}" srcOrd="2" destOrd="0" presId="urn:microsoft.com/office/officeart/2005/8/layout/vList3"/>
    <dgm:cxn modelId="{155947EA-981D-4359-9225-7524B2AA3806}" type="presParOf" srcId="{6FC38464-0290-41D9-892C-9DF07544168D}" destId="{854FC635-B08E-46AE-AB4C-39E76BA5383B}" srcOrd="0" destOrd="0" presId="urn:microsoft.com/office/officeart/2005/8/layout/vList3"/>
    <dgm:cxn modelId="{6D716F94-FE0F-4B52-9376-CA9DD32AE485}" type="presParOf" srcId="{6FC38464-0290-41D9-892C-9DF07544168D}" destId="{08409DE1-6563-4B3C-BEA5-0E8511D3641C}" srcOrd="1" destOrd="0" presId="urn:microsoft.com/office/officeart/2005/8/layout/vList3"/>
    <dgm:cxn modelId="{652BF924-B607-4812-92E5-6B35F91A08A8}" type="presParOf" srcId="{3B849E6B-1786-4915-8604-DEBBBA0720FE}" destId="{E9FC63DD-5CE1-4B13-8EB4-1329C523A841}" srcOrd="3" destOrd="0" presId="urn:microsoft.com/office/officeart/2005/8/layout/vList3"/>
    <dgm:cxn modelId="{A0686B53-754A-4F7C-90DC-A3F96DAEAEBE}" type="presParOf" srcId="{3B849E6B-1786-4915-8604-DEBBBA0720FE}" destId="{0780F733-11BB-497E-A8B8-228E56546613}" srcOrd="4" destOrd="0" presId="urn:microsoft.com/office/officeart/2005/8/layout/vList3"/>
    <dgm:cxn modelId="{F8CBC08E-2782-4A5C-9E01-28E82ADCDB3F}" type="presParOf" srcId="{0780F733-11BB-497E-A8B8-228E56546613}" destId="{D7D85D68-6A37-4F1E-8E55-014DFFEEF1B7}" srcOrd="0" destOrd="0" presId="urn:microsoft.com/office/officeart/2005/8/layout/vList3"/>
    <dgm:cxn modelId="{F49B2528-9176-4B98-BB31-DA594AA8DA56}" type="presParOf" srcId="{0780F733-11BB-497E-A8B8-228E56546613}" destId="{0C5899DE-EA9F-4F93-8E11-DF93495EB00C}" srcOrd="1" destOrd="0" presId="urn:microsoft.com/office/officeart/2005/8/layout/vList3"/>
    <dgm:cxn modelId="{D7266772-2277-4652-8FC1-F1BD4958BE35}" type="presParOf" srcId="{3B849E6B-1786-4915-8604-DEBBBA0720FE}" destId="{4AA5389A-9552-4C39-B3FB-BAAF5DC2ECB6}" srcOrd="5" destOrd="0" presId="urn:microsoft.com/office/officeart/2005/8/layout/vList3"/>
    <dgm:cxn modelId="{2B7D6BA8-0549-4D19-B513-8AAE7B595A3C}" type="presParOf" srcId="{3B849E6B-1786-4915-8604-DEBBBA0720FE}" destId="{642B9B89-247A-4920-AEF1-21CADCD89230}" srcOrd="6" destOrd="0" presId="urn:microsoft.com/office/officeart/2005/8/layout/vList3"/>
    <dgm:cxn modelId="{190DBD93-D892-4969-A1B9-13B984F8FD72}" type="presParOf" srcId="{642B9B89-247A-4920-AEF1-21CADCD89230}" destId="{F942DE76-FFEB-4421-88B3-EF0667F019F4}" srcOrd="0" destOrd="0" presId="urn:microsoft.com/office/officeart/2005/8/layout/vList3"/>
    <dgm:cxn modelId="{39CC2A38-D41F-4532-AE02-AC13D3EE3E00}" type="presParOf" srcId="{642B9B89-247A-4920-AEF1-21CADCD89230}" destId="{8FDBAA02-9B7E-4EF8-92E0-BC94CBA46AEF}"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815EF95-E74A-408E-A1B6-6753E41F4933}"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FAC3FE6F-9257-49FA-8600-C427F7F7C19D}">
      <dgm:prSet/>
      <dgm:spPr/>
      <dgm:t>
        <a:bodyPr/>
        <a:lstStyle/>
        <a:p>
          <a:pPr rtl="0"/>
          <a:r>
            <a:rPr lang="en-US"/>
            <a:t>Moq</a:t>
          </a:r>
        </a:p>
      </dgm:t>
    </dgm:pt>
    <dgm:pt modelId="{DDF85AEA-EB77-497D-8E64-B97672945DA4}" type="parTrans" cxnId="{A5D81362-4D20-4FF3-BAB5-41A21B24284D}">
      <dgm:prSet/>
      <dgm:spPr/>
      <dgm:t>
        <a:bodyPr/>
        <a:lstStyle/>
        <a:p>
          <a:endParaRPr lang="en-US"/>
        </a:p>
      </dgm:t>
    </dgm:pt>
    <dgm:pt modelId="{BF3322BE-A2FA-464C-97C4-71F69FD5FB7D}" type="sibTrans" cxnId="{A5D81362-4D20-4FF3-BAB5-41A21B24284D}">
      <dgm:prSet/>
      <dgm:spPr/>
      <dgm:t>
        <a:bodyPr/>
        <a:lstStyle/>
        <a:p>
          <a:endParaRPr lang="en-US"/>
        </a:p>
      </dgm:t>
    </dgm:pt>
    <dgm:pt modelId="{9B940C3D-123C-4AB5-BAA6-075C97BE90DC}">
      <dgm:prSet/>
      <dgm:spPr/>
      <dgm:t>
        <a:bodyPr/>
        <a:lstStyle/>
        <a:p>
          <a:pPr rtl="0"/>
          <a:r>
            <a:rPr lang="en-US"/>
            <a:t>NSubstitute</a:t>
          </a:r>
        </a:p>
      </dgm:t>
    </dgm:pt>
    <dgm:pt modelId="{3737BE1C-68D9-40A1-BD25-B7E67A49ECE6}" type="parTrans" cxnId="{C41A5C47-84A8-43DF-B729-F28B7029580B}">
      <dgm:prSet/>
      <dgm:spPr/>
      <dgm:t>
        <a:bodyPr/>
        <a:lstStyle/>
        <a:p>
          <a:endParaRPr lang="en-US"/>
        </a:p>
      </dgm:t>
    </dgm:pt>
    <dgm:pt modelId="{4C27F4D8-D889-4167-B81F-4A36CCC813B0}" type="sibTrans" cxnId="{C41A5C47-84A8-43DF-B729-F28B7029580B}">
      <dgm:prSet/>
      <dgm:spPr/>
      <dgm:t>
        <a:bodyPr/>
        <a:lstStyle/>
        <a:p>
          <a:endParaRPr lang="en-US"/>
        </a:p>
      </dgm:t>
    </dgm:pt>
    <dgm:pt modelId="{5B30428F-E814-412C-8DFC-62478F85E627}">
      <dgm:prSet/>
      <dgm:spPr/>
      <dgm:t>
        <a:bodyPr/>
        <a:lstStyle/>
        <a:p>
          <a:pPr rtl="0"/>
          <a:r>
            <a:rPr lang="en-US"/>
            <a:t>Rocks</a:t>
          </a:r>
        </a:p>
      </dgm:t>
    </dgm:pt>
    <dgm:pt modelId="{A57007AC-F7AE-47D9-9E3F-8676C0F0996C}" type="parTrans" cxnId="{E2386108-6185-4363-A03D-72A44D00E43F}">
      <dgm:prSet/>
      <dgm:spPr/>
      <dgm:t>
        <a:bodyPr/>
        <a:lstStyle/>
        <a:p>
          <a:endParaRPr lang="en-US"/>
        </a:p>
      </dgm:t>
    </dgm:pt>
    <dgm:pt modelId="{4BF18436-6CE9-49ED-969B-EFDDE102C2DF}" type="sibTrans" cxnId="{E2386108-6185-4363-A03D-72A44D00E43F}">
      <dgm:prSet/>
      <dgm:spPr/>
      <dgm:t>
        <a:bodyPr/>
        <a:lstStyle/>
        <a:p>
          <a:endParaRPr lang="en-US"/>
        </a:p>
      </dgm:t>
    </dgm:pt>
    <dgm:pt modelId="{EC909050-0100-41E6-AB3F-FCCA502C93C8}" type="pres">
      <dgm:prSet presAssocID="{4815EF95-E74A-408E-A1B6-6753E41F4933}" presName="linearFlow" presStyleCnt="0">
        <dgm:presLayoutVars>
          <dgm:dir/>
          <dgm:resizeHandles val="exact"/>
        </dgm:presLayoutVars>
      </dgm:prSet>
      <dgm:spPr/>
    </dgm:pt>
    <dgm:pt modelId="{1CB072C1-8C0E-4C27-B476-BEEF4FF84B44}" type="pres">
      <dgm:prSet presAssocID="{FAC3FE6F-9257-49FA-8600-C427F7F7C19D}" presName="composite" presStyleCnt="0"/>
      <dgm:spPr/>
    </dgm:pt>
    <dgm:pt modelId="{E8F1E6D7-19E4-4679-9007-E2F3688D40E3}" type="pres">
      <dgm:prSet presAssocID="{FAC3FE6F-9257-49FA-8600-C427F7F7C19D}" presName="imgShp" presStyleLbl="fgImgPlace1" presStyleIdx="0" presStyleCnt="3"/>
      <dgm:spPr>
        <a:blipFill rotWithShape="1">
          <a:blip xmlns:r="http://schemas.openxmlformats.org/officeDocument/2006/relationships" r:embed="rId1"/>
          <a:stretch>
            <a:fillRect/>
          </a:stretch>
        </a:blipFill>
      </dgm:spPr>
    </dgm:pt>
    <dgm:pt modelId="{78E9B27F-F3E4-4BA4-A4E9-205144130431}" type="pres">
      <dgm:prSet presAssocID="{FAC3FE6F-9257-49FA-8600-C427F7F7C19D}" presName="txShp" presStyleLbl="node1" presStyleIdx="0" presStyleCnt="3">
        <dgm:presLayoutVars>
          <dgm:bulletEnabled val="1"/>
        </dgm:presLayoutVars>
      </dgm:prSet>
      <dgm:spPr/>
    </dgm:pt>
    <dgm:pt modelId="{751AA346-1F5E-46EA-9FD0-62CA06E2FD85}" type="pres">
      <dgm:prSet presAssocID="{BF3322BE-A2FA-464C-97C4-71F69FD5FB7D}" presName="spacing" presStyleCnt="0"/>
      <dgm:spPr/>
    </dgm:pt>
    <dgm:pt modelId="{86C4DA9F-209E-450E-AFB3-7803EE4D462E}" type="pres">
      <dgm:prSet presAssocID="{9B940C3D-123C-4AB5-BAA6-075C97BE90DC}" presName="composite" presStyleCnt="0"/>
      <dgm:spPr/>
    </dgm:pt>
    <dgm:pt modelId="{92A296E7-9B5A-4873-95AE-064F32C3BB25}" type="pres">
      <dgm:prSet presAssocID="{9B940C3D-123C-4AB5-BAA6-075C97BE90DC}" presName="imgShp" presStyleLbl="fgImgPlace1" presStyleIdx="1" presStyleCnt="3"/>
      <dgm:spPr>
        <a:blipFill rotWithShape="1">
          <a:blip xmlns:r="http://schemas.openxmlformats.org/officeDocument/2006/relationships" r:embed="rId2"/>
          <a:stretch>
            <a:fillRect/>
          </a:stretch>
        </a:blipFill>
      </dgm:spPr>
    </dgm:pt>
    <dgm:pt modelId="{8642569A-7522-4A27-A1F5-17B1D9E18C5A}" type="pres">
      <dgm:prSet presAssocID="{9B940C3D-123C-4AB5-BAA6-075C97BE90DC}" presName="txShp" presStyleLbl="node1" presStyleIdx="1" presStyleCnt="3">
        <dgm:presLayoutVars>
          <dgm:bulletEnabled val="1"/>
        </dgm:presLayoutVars>
      </dgm:prSet>
      <dgm:spPr/>
    </dgm:pt>
    <dgm:pt modelId="{105779A3-04A6-41F0-9E6A-2261BAEEFFCF}" type="pres">
      <dgm:prSet presAssocID="{4C27F4D8-D889-4167-B81F-4A36CCC813B0}" presName="spacing" presStyleCnt="0"/>
      <dgm:spPr/>
    </dgm:pt>
    <dgm:pt modelId="{CE62496D-ADAC-44BE-9509-BA9E97FDF87E}" type="pres">
      <dgm:prSet presAssocID="{5B30428F-E814-412C-8DFC-62478F85E627}" presName="composite" presStyleCnt="0"/>
      <dgm:spPr/>
    </dgm:pt>
    <dgm:pt modelId="{EBCB772B-8E12-46F4-A44B-EF77DD5546EF}" type="pres">
      <dgm:prSet presAssocID="{5B30428F-E814-412C-8DFC-62478F85E627}" presName="imgShp" presStyleLbl="fgImgPlace1" presStyleIdx="2" presStyleCnt="3"/>
      <dgm:spPr>
        <a:blipFill rotWithShape="1">
          <a:blip xmlns:r="http://schemas.openxmlformats.org/officeDocument/2006/relationships" r:embed="rId3"/>
          <a:stretch>
            <a:fillRect/>
          </a:stretch>
        </a:blipFill>
      </dgm:spPr>
    </dgm:pt>
    <dgm:pt modelId="{0609FF4D-1181-4AA5-AF29-D006CAB8133F}" type="pres">
      <dgm:prSet presAssocID="{5B30428F-E814-412C-8DFC-62478F85E627}" presName="txShp" presStyleLbl="node1" presStyleIdx="2" presStyleCnt="3">
        <dgm:presLayoutVars>
          <dgm:bulletEnabled val="1"/>
        </dgm:presLayoutVars>
      </dgm:prSet>
      <dgm:spPr/>
    </dgm:pt>
  </dgm:ptLst>
  <dgm:cxnLst>
    <dgm:cxn modelId="{E2386108-6185-4363-A03D-72A44D00E43F}" srcId="{4815EF95-E74A-408E-A1B6-6753E41F4933}" destId="{5B30428F-E814-412C-8DFC-62478F85E627}" srcOrd="2" destOrd="0" parTransId="{A57007AC-F7AE-47D9-9E3F-8676C0F0996C}" sibTransId="{4BF18436-6CE9-49ED-969B-EFDDE102C2DF}"/>
    <dgm:cxn modelId="{A044F532-5649-45E0-BD2E-7E812A254CC3}" type="presOf" srcId="{4815EF95-E74A-408E-A1B6-6753E41F4933}" destId="{EC909050-0100-41E6-AB3F-FCCA502C93C8}" srcOrd="0" destOrd="0" presId="urn:microsoft.com/office/officeart/2005/8/layout/vList3"/>
    <dgm:cxn modelId="{A5D81362-4D20-4FF3-BAB5-41A21B24284D}" srcId="{4815EF95-E74A-408E-A1B6-6753E41F4933}" destId="{FAC3FE6F-9257-49FA-8600-C427F7F7C19D}" srcOrd="0" destOrd="0" parTransId="{DDF85AEA-EB77-497D-8E64-B97672945DA4}" sibTransId="{BF3322BE-A2FA-464C-97C4-71F69FD5FB7D}"/>
    <dgm:cxn modelId="{594EC163-95A1-43E3-A97F-7F56FCC7ACF3}" type="presOf" srcId="{5B30428F-E814-412C-8DFC-62478F85E627}" destId="{0609FF4D-1181-4AA5-AF29-D006CAB8133F}" srcOrd="0" destOrd="0" presId="urn:microsoft.com/office/officeart/2005/8/layout/vList3"/>
    <dgm:cxn modelId="{C41A5C47-84A8-43DF-B729-F28B7029580B}" srcId="{4815EF95-E74A-408E-A1B6-6753E41F4933}" destId="{9B940C3D-123C-4AB5-BAA6-075C97BE90DC}" srcOrd="1" destOrd="0" parTransId="{3737BE1C-68D9-40A1-BD25-B7E67A49ECE6}" sibTransId="{4C27F4D8-D889-4167-B81F-4A36CCC813B0}"/>
    <dgm:cxn modelId="{3364A158-7FB6-4990-9CBC-E18B7FA0789F}" type="presOf" srcId="{9B940C3D-123C-4AB5-BAA6-075C97BE90DC}" destId="{8642569A-7522-4A27-A1F5-17B1D9E18C5A}" srcOrd="0" destOrd="0" presId="urn:microsoft.com/office/officeart/2005/8/layout/vList3"/>
    <dgm:cxn modelId="{B619CC7C-C214-4F31-82A5-49CE76DE3D1C}" type="presOf" srcId="{FAC3FE6F-9257-49FA-8600-C427F7F7C19D}" destId="{78E9B27F-F3E4-4BA4-A4E9-205144130431}" srcOrd="0" destOrd="0" presId="urn:microsoft.com/office/officeart/2005/8/layout/vList3"/>
    <dgm:cxn modelId="{39A41062-6915-4249-81CB-B43FE46901EC}" type="presParOf" srcId="{EC909050-0100-41E6-AB3F-FCCA502C93C8}" destId="{1CB072C1-8C0E-4C27-B476-BEEF4FF84B44}" srcOrd="0" destOrd="0" presId="urn:microsoft.com/office/officeart/2005/8/layout/vList3"/>
    <dgm:cxn modelId="{F901113F-7F88-43FC-A8AB-4195CCD33E99}" type="presParOf" srcId="{1CB072C1-8C0E-4C27-B476-BEEF4FF84B44}" destId="{E8F1E6D7-19E4-4679-9007-E2F3688D40E3}" srcOrd="0" destOrd="0" presId="urn:microsoft.com/office/officeart/2005/8/layout/vList3"/>
    <dgm:cxn modelId="{4686D726-3BF6-4A74-A5DD-1E91B2AAF9A2}" type="presParOf" srcId="{1CB072C1-8C0E-4C27-B476-BEEF4FF84B44}" destId="{78E9B27F-F3E4-4BA4-A4E9-205144130431}" srcOrd="1" destOrd="0" presId="urn:microsoft.com/office/officeart/2005/8/layout/vList3"/>
    <dgm:cxn modelId="{1F02ADC7-C41F-4B9A-8310-E215615A9DA4}" type="presParOf" srcId="{EC909050-0100-41E6-AB3F-FCCA502C93C8}" destId="{751AA346-1F5E-46EA-9FD0-62CA06E2FD85}" srcOrd="1" destOrd="0" presId="urn:microsoft.com/office/officeart/2005/8/layout/vList3"/>
    <dgm:cxn modelId="{63EB0DC2-6A29-4B43-9528-AF733A5DD320}" type="presParOf" srcId="{EC909050-0100-41E6-AB3F-FCCA502C93C8}" destId="{86C4DA9F-209E-450E-AFB3-7803EE4D462E}" srcOrd="2" destOrd="0" presId="urn:microsoft.com/office/officeart/2005/8/layout/vList3"/>
    <dgm:cxn modelId="{7FD6E012-8E31-4E77-B6B9-3AEE6B818523}" type="presParOf" srcId="{86C4DA9F-209E-450E-AFB3-7803EE4D462E}" destId="{92A296E7-9B5A-4873-95AE-064F32C3BB25}" srcOrd="0" destOrd="0" presId="urn:microsoft.com/office/officeart/2005/8/layout/vList3"/>
    <dgm:cxn modelId="{182E793C-1527-4040-B542-33B99139544F}" type="presParOf" srcId="{86C4DA9F-209E-450E-AFB3-7803EE4D462E}" destId="{8642569A-7522-4A27-A1F5-17B1D9E18C5A}" srcOrd="1" destOrd="0" presId="urn:microsoft.com/office/officeart/2005/8/layout/vList3"/>
    <dgm:cxn modelId="{C9D40078-26B1-4E61-81C5-963C6EDAD6C6}" type="presParOf" srcId="{EC909050-0100-41E6-AB3F-FCCA502C93C8}" destId="{105779A3-04A6-41F0-9E6A-2261BAEEFFCF}" srcOrd="3" destOrd="0" presId="urn:microsoft.com/office/officeart/2005/8/layout/vList3"/>
    <dgm:cxn modelId="{FE69DA7F-CBEA-46D2-BB4E-7C4D61722A4D}" type="presParOf" srcId="{EC909050-0100-41E6-AB3F-FCCA502C93C8}" destId="{CE62496D-ADAC-44BE-9509-BA9E97FDF87E}" srcOrd="4" destOrd="0" presId="urn:microsoft.com/office/officeart/2005/8/layout/vList3"/>
    <dgm:cxn modelId="{5EAEB2B4-EFA7-4F14-B6CB-9A304CBE7BD8}" type="presParOf" srcId="{CE62496D-ADAC-44BE-9509-BA9E97FDF87E}" destId="{EBCB772B-8E12-46F4-A44B-EF77DD5546EF}" srcOrd="0" destOrd="0" presId="urn:microsoft.com/office/officeart/2005/8/layout/vList3"/>
    <dgm:cxn modelId="{B8F6B9D2-5BD5-415B-AEEE-79F395735B1F}" type="presParOf" srcId="{CE62496D-ADAC-44BE-9509-BA9E97FDF87E}" destId="{0609FF4D-1181-4AA5-AF29-D006CAB8133F}"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0BA368-6F7A-42D6-804A-3E93A71D9E2A}">
      <dsp:nvSpPr>
        <dsp:cNvPr id="0" name=""/>
        <dsp:cNvSpPr/>
      </dsp:nvSpPr>
      <dsp:spPr>
        <a:xfrm rot="10800000">
          <a:off x="2025701" y="2691"/>
          <a:ext cx="7293571" cy="75439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2668" tIns="137160" rIns="256032" bIns="137160" numCol="1" spcCol="1270" anchor="ctr" anchorCtr="0">
          <a:noAutofit/>
        </a:bodyPr>
        <a:lstStyle/>
        <a:p>
          <a:pPr marL="0" lvl="0" indent="0" algn="ctr" defTabSz="1600200" rtl="0">
            <a:lnSpc>
              <a:spcPct val="90000"/>
            </a:lnSpc>
            <a:spcBef>
              <a:spcPct val="0"/>
            </a:spcBef>
            <a:spcAft>
              <a:spcPct val="35000"/>
            </a:spcAft>
            <a:buNone/>
          </a:pPr>
          <a:r>
            <a:rPr lang="en-US" sz="3600" kern="1200"/>
            <a:t>Time</a:t>
          </a:r>
        </a:p>
      </dsp:txBody>
      <dsp:txXfrm rot="10800000">
        <a:off x="2214300" y="2691"/>
        <a:ext cx="7104972" cy="754396"/>
      </dsp:txXfrm>
    </dsp:sp>
    <dsp:sp modelId="{A59D0ABF-9392-4401-8ED6-B7E5182868DA}">
      <dsp:nvSpPr>
        <dsp:cNvPr id="0" name=""/>
        <dsp:cNvSpPr/>
      </dsp:nvSpPr>
      <dsp:spPr>
        <a:xfrm>
          <a:off x="1648503" y="2691"/>
          <a:ext cx="754396" cy="754396"/>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9000" b="-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95CDC8-9845-4AEE-86AD-0308EBBF0C6E}">
      <dsp:nvSpPr>
        <dsp:cNvPr id="0" name=""/>
        <dsp:cNvSpPr/>
      </dsp:nvSpPr>
      <dsp:spPr>
        <a:xfrm rot="10800000">
          <a:off x="2025701" y="982280"/>
          <a:ext cx="7293571" cy="75439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2668" tIns="137160" rIns="256032" bIns="137160" numCol="1" spcCol="1270" anchor="ctr" anchorCtr="0">
          <a:noAutofit/>
        </a:bodyPr>
        <a:lstStyle/>
        <a:p>
          <a:pPr marL="0" lvl="0" indent="0" algn="ctr" defTabSz="1600200" rtl="0">
            <a:lnSpc>
              <a:spcPct val="90000"/>
            </a:lnSpc>
            <a:spcBef>
              <a:spcPct val="0"/>
            </a:spcBef>
            <a:spcAft>
              <a:spcPct val="35000"/>
            </a:spcAft>
            <a:buNone/>
          </a:pPr>
          <a:r>
            <a:rPr lang="en-US" sz="3600" kern="1200"/>
            <a:t>Maintenance</a:t>
          </a:r>
        </a:p>
      </dsp:txBody>
      <dsp:txXfrm rot="10800000">
        <a:off x="2214300" y="982280"/>
        <a:ext cx="7104972" cy="754396"/>
      </dsp:txXfrm>
    </dsp:sp>
    <dsp:sp modelId="{E97E4FC8-0CAA-4D3C-99AA-CF96D96BA82F}">
      <dsp:nvSpPr>
        <dsp:cNvPr id="0" name=""/>
        <dsp:cNvSpPr/>
      </dsp:nvSpPr>
      <dsp:spPr>
        <a:xfrm>
          <a:off x="1648503" y="982280"/>
          <a:ext cx="754396" cy="754396"/>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26C38D-97E6-48C3-A8E6-971A5C28E759}">
      <dsp:nvSpPr>
        <dsp:cNvPr id="0" name=""/>
        <dsp:cNvSpPr/>
      </dsp:nvSpPr>
      <dsp:spPr>
        <a:xfrm rot="10800000">
          <a:off x="2025701" y="1961869"/>
          <a:ext cx="7293571" cy="75439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2668" tIns="137160" rIns="256032" bIns="137160" numCol="1" spcCol="1270" anchor="ctr" anchorCtr="0">
          <a:noAutofit/>
        </a:bodyPr>
        <a:lstStyle/>
        <a:p>
          <a:pPr marL="0" lvl="0" indent="0" algn="ctr" defTabSz="1600200" rtl="0">
            <a:lnSpc>
              <a:spcPct val="90000"/>
            </a:lnSpc>
            <a:spcBef>
              <a:spcPct val="0"/>
            </a:spcBef>
            <a:spcAft>
              <a:spcPct val="35000"/>
            </a:spcAft>
            <a:buNone/>
          </a:pPr>
          <a:r>
            <a:rPr lang="en-US" sz="3600" kern="1200"/>
            <a:t>Legacy code</a:t>
          </a:r>
        </a:p>
      </dsp:txBody>
      <dsp:txXfrm rot="10800000">
        <a:off x="2214300" y="1961869"/>
        <a:ext cx="7104972" cy="754396"/>
      </dsp:txXfrm>
    </dsp:sp>
    <dsp:sp modelId="{95322816-7EE9-4E7E-9395-48E3F524C22B}">
      <dsp:nvSpPr>
        <dsp:cNvPr id="0" name=""/>
        <dsp:cNvSpPr/>
      </dsp:nvSpPr>
      <dsp:spPr>
        <a:xfrm>
          <a:off x="1648503" y="1961869"/>
          <a:ext cx="754396" cy="754396"/>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2AE939-8793-479E-B93C-44C53812CCB7}">
      <dsp:nvSpPr>
        <dsp:cNvPr id="0" name=""/>
        <dsp:cNvSpPr/>
      </dsp:nvSpPr>
      <dsp:spPr>
        <a:xfrm rot="10800000">
          <a:off x="2025701" y="2941458"/>
          <a:ext cx="7293571" cy="75439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2668" tIns="137160" rIns="256032" bIns="137160" numCol="1" spcCol="1270" anchor="ctr" anchorCtr="0">
          <a:noAutofit/>
        </a:bodyPr>
        <a:lstStyle/>
        <a:p>
          <a:pPr marL="0" lvl="0" indent="0" algn="ctr" defTabSz="1600200" rtl="0">
            <a:lnSpc>
              <a:spcPct val="90000"/>
            </a:lnSpc>
            <a:spcBef>
              <a:spcPct val="0"/>
            </a:spcBef>
            <a:spcAft>
              <a:spcPct val="35000"/>
            </a:spcAft>
            <a:buNone/>
          </a:pPr>
          <a:r>
            <a:rPr lang="en-US" sz="3600" kern="1200"/>
            <a:t>Perfection</a:t>
          </a:r>
        </a:p>
      </dsp:txBody>
      <dsp:txXfrm rot="10800000">
        <a:off x="2214300" y="2941458"/>
        <a:ext cx="7104972" cy="754396"/>
      </dsp:txXfrm>
    </dsp:sp>
    <dsp:sp modelId="{4F4B9C56-76FA-44E0-946E-25FE2F932657}">
      <dsp:nvSpPr>
        <dsp:cNvPr id="0" name=""/>
        <dsp:cNvSpPr/>
      </dsp:nvSpPr>
      <dsp:spPr>
        <a:xfrm>
          <a:off x="1648503" y="2941458"/>
          <a:ext cx="754396" cy="754396"/>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6000" b="-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E6E2AC-8635-4BE5-AC35-253BEC4F7E39}">
      <dsp:nvSpPr>
        <dsp:cNvPr id="0" name=""/>
        <dsp:cNvSpPr/>
      </dsp:nvSpPr>
      <dsp:spPr>
        <a:xfrm rot="10800000">
          <a:off x="2025701" y="3921047"/>
          <a:ext cx="7293571" cy="75439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2668" tIns="137160" rIns="256032" bIns="137160" numCol="1" spcCol="1270" anchor="ctr" anchorCtr="0">
          <a:noAutofit/>
        </a:bodyPr>
        <a:lstStyle/>
        <a:p>
          <a:pPr marL="0" lvl="0" indent="0" algn="ctr" defTabSz="1600200" rtl="0">
            <a:lnSpc>
              <a:spcPct val="90000"/>
            </a:lnSpc>
            <a:spcBef>
              <a:spcPct val="0"/>
            </a:spcBef>
            <a:spcAft>
              <a:spcPct val="35000"/>
            </a:spcAft>
            <a:buNone/>
          </a:pPr>
          <a:r>
            <a:rPr lang="en-US" sz="3600" kern="1200"/>
            <a:t>Fear</a:t>
          </a:r>
        </a:p>
      </dsp:txBody>
      <dsp:txXfrm rot="10800000">
        <a:off x="2214300" y="3921047"/>
        <a:ext cx="7104972" cy="754396"/>
      </dsp:txXfrm>
    </dsp:sp>
    <dsp:sp modelId="{5C62DC4F-4056-484C-9A73-DABD82967181}">
      <dsp:nvSpPr>
        <dsp:cNvPr id="0" name=""/>
        <dsp:cNvSpPr/>
      </dsp:nvSpPr>
      <dsp:spPr>
        <a:xfrm>
          <a:off x="1648503" y="3921047"/>
          <a:ext cx="754396" cy="754396"/>
        </a:xfrm>
        <a:prstGeom prst="ellipse">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t="-3000" b="-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506D39-B606-42E8-963A-FF3DF63B5AA0}">
      <dsp:nvSpPr>
        <dsp:cNvPr id="0" name=""/>
        <dsp:cNvSpPr/>
      </dsp:nvSpPr>
      <dsp:spPr>
        <a:xfrm rot="10800000">
          <a:off x="2159916" y="2778"/>
          <a:ext cx="7600950" cy="9815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2844" tIns="179070" rIns="334264" bIns="179070" numCol="1" spcCol="1270" anchor="ctr" anchorCtr="0">
          <a:noAutofit/>
        </a:bodyPr>
        <a:lstStyle/>
        <a:p>
          <a:pPr marL="0" lvl="0" indent="0" algn="ctr" defTabSz="2089150" rtl="0">
            <a:lnSpc>
              <a:spcPct val="90000"/>
            </a:lnSpc>
            <a:spcBef>
              <a:spcPct val="0"/>
            </a:spcBef>
            <a:spcAft>
              <a:spcPct val="35000"/>
            </a:spcAft>
            <a:buNone/>
          </a:pPr>
          <a:r>
            <a:rPr lang="en-US" sz="4700" kern="1200"/>
            <a:t>MSTest</a:t>
          </a:r>
        </a:p>
      </dsp:txBody>
      <dsp:txXfrm rot="10800000">
        <a:off x="2405308" y="2778"/>
        <a:ext cx="7355558" cy="981567"/>
      </dsp:txXfrm>
    </dsp:sp>
    <dsp:sp modelId="{4DAC7D39-62D2-4041-A313-336CB0329139}">
      <dsp:nvSpPr>
        <dsp:cNvPr id="0" name=""/>
        <dsp:cNvSpPr/>
      </dsp:nvSpPr>
      <dsp:spPr>
        <a:xfrm>
          <a:off x="1669133" y="2778"/>
          <a:ext cx="981567" cy="981567"/>
        </a:xfrm>
        <a:prstGeom prst="ellipse">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8409DE1-6563-4B3C-BEA5-0E8511D3641C}">
      <dsp:nvSpPr>
        <dsp:cNvPr id="0" name=""/>
        <dsp:cNvSpPr/>
      </dsp:nvSpPr>
      <dsp:spPr>
        <a:xfrm rot="10800000">
          <a:off x="2159916" y="1277351"/>
          <a:ext cx="7600950" cy="9815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2844" tIns="179070" rIns="334264" bIns="179070" numCol="1" spcCol="1270" anchor="ctr" anchorCtr="0">
          <a:noAutofit/>
        </a:bodyPr>
        <a:lstStyle/>
        <a:p>
          <a:pPr marL="0" lvl="0" indent="0" algn="ctr" defTabSz="2089150" rtl="0">
            <a:lnSpc>
              <a:spcPct val="90000"/>
            </a:lnSpc>
            <a:spcBef>
              <a:spcPct val="0"/>
            </a:spcBef>
            <a:spcAft>
              <a:spcPct val="35000"/>
            </a:spcAft>
            <a:buNone/>
          </a:pPr>
          <a:r>
            <a:rPr lang="en-US" sz="4700" kern="1200"/>
            <a:t>NUnit</a:t>
          </a:r>
        </a:p>
      </dsp:txBody>
      <dsp:txXfrm rot="10800000">
        <a:off x="2405308" y="1277351"/>
        <a:ext cx="7355558" cy="981567"/>
      </dsp:txXfrm>
    </dsp:sp>
    <dsp:sp modelId="{854FC635-B08E-46AE-AB4C-39E76BA5383B}">
      <dsp:nvSpPr>
        <dsp:cNvPr id="0" name=""/>
        <dsp:cNvSpPr/>
      </dsp:nvSpPr>
      <dsp:spPr>
        <a:xfrm>
          <a:off x="1669133" y="1277351"/>
          <a:ext cx="981567" cy="981567"/>
        </a:xfrm>
        <a:prstGeom prst="ellipse">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C5899DE-EA9F-4F93-8E11-DF93495EB00C}">
      <dsp:nvSpPr>
        <dsp:cNvPr id="0" name=""/>
        <dsp:cNvSpPr/>
      </dsp:nvSpPr>
      <dsp:spPr>
        <a:xfrm rot="10800000">
          <a:off x="2159916" y="2551925"/>
          <a:ext cx="7600950" cy="9815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2844" tIns="179070" rIns="334264" bIns="179070" numCol="1" spcCol="1270" anchor="ctr" anchorCtr="0">
          <a:noAutofit/>
        </a:bodyPr>
        <a:lstStyle/>
        <a:p>
          <a:pPr marL="0" lvl="0" indent="0" algn="ctr" defTabSz="2089150" rtl="0">
            <a:lnSpc>
              <a:spcPct val="90000"/>
            </a:lnSpc>
            <a:spcBef>
              <a:spcPct val="0"/>
            </a:spcBef>
            <a:spcAft>
              <a:spcPct val="35000"/>
            </a:spcAft>
            <a:buNone/>
          </a:pPr>
          <a:r>
            <a:rPr lang="en-US" sz="4700" kern="1200"/>
            <a:t>xUnit</a:t>
          </a:r>
        </a:p>
      </dsp:txBody>
      <dsp:txXfrm rot="10800000">
        <a:off x="2405308" y="2551925"/>
        <a:ext cx="7355558" cy="981567"/>
      </dsp:txXfrm>
    </dsp:sp>
    <dsp:sp modelId="{D7D85D68-6A37-4F1E-8E55-014DFFEEF1B7}">
      <dsp:nvSpPr>
        <dsp:cNvPr id="0" name=""/>
        <dsp:cNvSpPr/>
      </dsp:nvSpPr>
      <dsp:spPr>
        <a:xfrm>
          <a:off x="1669133" y="2551925"/>
          <a:ext cx="981567" cy="981567"/>
        </a:xfrm>
        <a:prstGeom prst="ellipse">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DBAA02-9B7E-4EF8-92E0-BC94CBA46AEF}">
      <dsp:nvSpPr>
        <dsp:cNvPr id="0" name=""/>
        <dsp:cNvSpPr/>
      </dsp:nvSpPr>
      <dsp:spPr>
        <a:xfrm rot="10800000">
          <a:off x="2159916" y="3826498"/>
          <a:ext cx="7600950" cy="9815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2844" tIns="179070" rIns="334264" bIns="179070" numCol="1" spcCol="1270" anchor="ctr" anchorCtr="0">
          <a:noAutofit/>
        </a:bodyPr>
        <a:lstStyle/>
        <a:p>
          <a:pPr marL="0" lvl="0" indent="0" algn="ctr" defTabSz="2089150" rtl="0">
            <a:lnSpc>
              <a:spcPct val="90000"/>
            </a:lnSpc>
            <a:spcBef>
              <a:spcPct val="0"/>
            </a:spcBef>
            <a:spcAft>
              <a:spcPct val="35000"/>
            </a:spcAft>
            <a:buNone/>
          </a:pPr>
          <a:r>
            <a:rPr lang="en-US" sz="4700" kern="1200"/>
            <a:t>Fixie</a:t>
          </a:r>
        </a:p>
      </dsp:txBody>
      <dsp:txXfrm rot="10800000">
        <a:off x="2405308" y="3826498"/>
        <a:ext cx="7355558" cy="981567"/>
      </dsp:txXfrm>
    </dsp:sp>
    <dsp:sp modelId="{F942DE76-FFEB-4421-88B3-EF0667F019F4}">
      <dsp:nvSpPr>
        <dsp:cNvPr id="0" name=""/>
        <dsp:cNvSpPr/>
      </dsp:nvSpPr>
      <dsp:spPr>
        <a:xfrm>
          <a:off x="1669133" y="3826498"/>
          <a:ext cx="981567" cy="981567"/>
        </a:xfrm>
        <a:prstGeom prst="ellipse">
          <a:avLst/>
        </a:prstGeom>
        <a:blipFill rotWithShape="1">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E9B27F-F3E4-4BA4-A4E9-205144130431}">
      <dsp:nvSpPr>
        <dsp:cNvPr id="0" name=""/>
        <dsp:cNvSpPr/>
      </dsp:nvSpPr>
      <dsp:spPr>
        <a:xfrm rot="10800000">
          <a:off x="2248725" y="1173"/>
          <a:ext cx="7600950" cy="1336802"/>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9493" tIns="243840" rIns="455168" bIns="243840" numCol="1" spcCol="1270" anchor="ctr" anchorCtr="0">
          <a:noAutofit/>
        </a:bodyPr>
        <a:lstStyle/>
        <a:p>
          <a:pPr marL="0" lvl="0" indent="0" algn="ctr" defTabSz="2844800" rtl="0">
            <a:lnSpc>
              <a:spcPct val="90000"/>
            </a:lnSpc>
            <a:spcBef>
              <a:spcPct val="0"/>
            </a:spcBef>
            <a:spcAft>
              <a:spcPct val="35000"/>
            </a:spcAft>
            <a:buNone/>
          </a:pPr>
          <a:r>
            <a:rPr lang="en-US" sz="6400" kern="1200"/>
            <a:t>Moq</a:t>
          </a:r>
        </a:p>
      </dsp:txBody>
      <dsp:txXfrm rot="10800000">
        <a:off x="2582925" y="1173"/>
        <a:ext cx="7266750" cy="1336802"/>
      </dsp:txXfrm>
    </dsp:sp>
    <dsp:sp modelId="{E8F1E6D7-19E4-4679-9007-E2F3688D40E3}">
      <dsp:nvSpPr>
        <dsp:cNvPr id="0" name=""/>
        <dsp:cNvSpPr/>
      </dsp:nvSpPr>
      <dsp:spPr>
        <a:xfrm>
          <a:off x="1580324" y="1173"/>
          <a:ext cx="1336802" cy="1336802"/>
        </a:xfrm>
        <a:prstGeom prst="ellipse">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42569A-7522-4A27-A1F5-17B1D9E18C5A}">
      <dsp:nvSpPr>
        <dsp:cNvPr id="0" name=""/>
        <dsp:cNvSpPr/>
      </dsp:nvSpPr>
      <dsp:spPr>
        <a:xfrm rot="10800000">
          <a:off x="2248725" y="1737021"/>
          <a:ext cx="7600950" cy="1336802"/>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9493" tIns="243840" rIns="455168" bIns="243840" numCol="1" spcCol="1270" anchor="ctr" anchorCtr="0">
          <a:noAutofit/>
        </a:bodyPr>
        <a:lstStyle/>
        <a:p>
          <a:pPr marL="0" lvl="0" indent="0" algn="ctr" defTabSz="2844800" rtl="0">
            <a:lnSpc>
              <a:spcPct val="90000"/>
            </a:lnSpc>
            <a:spcBef>
              <a:spcPct val="0"/>
            </a:spcBef>
            <a:spcAft>
              <a:spcPct val="35000"/>
            </a:spcAft>
            <a:buNone/>
          </a:pPr>
          <a:r>
            <a:rPr lang="en-US" sz="6400" kern="1200"/>
            <a:t>NSubstitute</a:t>
          </a:r>
        </a:p>
      </dsp:txBody>
      <dsp:txXfrm rot="10800000">
        <a:off x="2582925" y="1737021"/>
        <a:ext cx="7266750" cy="1336802"/>
      </dsp:txXfrm>
    </dsp:sp>
    <dsp:sp modelId="{92A296E7-9B5A-4873-95AE-064F32C3BB25}">
      <dsp:nvSpPr>
        <dsp:cNvPr id="0" name=""/>
        <dsp:cNvSpPr/>
      </dsp:nvSpPr>
      <dsp:spPr>
        <a:xfrm>
          <a:off x="1580324" y="1737021"/>
          <a:ext cx="1336802" cy="1336802"/>
        </a:xfrm>
        <a:prstGeom prst="ellipse">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609FF4D-1181-4AA5-AF29-D006CAB8133F}">
      <dsp:nvSpPr>
        <dsp:cNvPr id="0" name=""/>
        <dsp:cNvSpPr/>
      </dsp:nvSpPr>
      <dsp:spPr>
        <a:xfrm rot="10800000">
          <a:off x="2248725" y="3472868"/>
          <a:ext cx="7600950" cy="1336802"/>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9493" tIns="243840" rIns="455168" bIns="243840" numCol="1" spcCol="1270" anchor="ctr" anchorCtr="0">
          <a:noAutofit/>
        </a:bodyPr>
        <a:lstStyle/>
        <a:p>
          <a:pPr marL="0" lvl="0" indent="0" algn="ctr" defTabSz="2844800" rtl="0">
            <a:lnSpc>
              <a:spcPct val="90000"/>
            </a:lnSpc>
            <a:spcBef>
              <a:spcPct val="0"/>
            </a:spcBef>
            <a:spcAft>
              <a:spcPct val="35000"/>
            </a:spcAft>
            <a:buNone/>
          </a:pPr>
          <a:r>
            <a:rPr lang="en-US" sz="6400" kern="1200"/>
            <a:t>Rocks</a:t>
          </a:r>
        </a:p>
      </dsp:txBody>
      <dsp:txXfrm rot="10800000">
        <a:off x="2582925" y="3472868"/>
        <a:ext cx="7266750" cy="1336802"/>
      </dsp:txXfrm>
    </dsp:sp>
    <dsp:sp modelId="{EBCB772B-8E12-46F4-A44B-EF77DD5546EF}">
      <dsp:nvSpPr>
        <dsp:cNvPr id="0" name=""/>
        <dsp:cNvSpPr/>
      </dsp:nvSpPr>
      <dsp:spPr>
        <a:xfrm>
          <a:off x="1580324" y="3472868"/>
          <a:ext cx="1336802" cy="1336802"/>
        </a:xfrm>
        <a:prstGeom prst="ellipse">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CE5BDF-9B7E-3646-B6C9-FC2C3E116129}" type="datetimeFigureOut">
              <a:rPr lang="en-US" smtClean="0"/>
              <a:t>5/1/2018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8BADB7-1FBB-B74E-B90C-DA1567BD042E}" type="slidenum">
              <a:rPr lang="en-US" smtClean="0"/>
              <a:t>‹#›</a:t>
            </a:fld>
            <a:endParaRPr lang="en-US"/>
          </a:p>
        </p:txBody>
      </p:sp>
    </p:spTree>
    <p:extLst>
      <p:ext uri="{BB962C8B-B14F-4D97-AF65-F5344CB8AC3E}">
        <p14:creationId xmlns:p14="http://schemas.microsoft.com/office/powerpoint/2010/main" val="9703388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a:t>
            </a:fld>
            <a:endParaRPr lang="en-US"/>
          </a:p>
        </p:txBody>
      </p:sp>
    </p:spTree>
    <p:extLst>
      <p:ext uri="{BB962C8B-B14F-4D97-AF65-F5344CB8AC3E}">
        <p14:creationId xmlns:p14="http://schemas.microsoft.com/office/powerpoint/2010/main" val="3428348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Zune bug has</a:t>
            </a:r>
            <a:r>
              <a:rPr lang="en-US" baseline="0" dirty="0"/>
              <a:t> a problem with leap years. Basically, the days variable will eventually get to 366, but it’ll never break out of the while loop</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12</a:t>
            </a:fld>
            <a:endParaRPr lang="en-US"/>
          </a:p>
        </p:txBody>
      </p:sp>
    </p:spTree>
    <p:extLst>
      <p:ext uri="{BB962C8B-B14F-4D97-AF65-F5344CB8AC3E}">
        <p14:creationId xmlns:p14="http://schemas.microsoft.com/office/powerpoint/2010/main" val="3283297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when we do dumb</a:t>
            </a:r>
            <a:r>
              <a:rPr lang="en-US" baseline="0" dirty="0"/>
              <a:t> things in code, we end up with something that just don’t work</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13</a:t>
            </a:fld>
            <a:endParaRPr lang="en-US"/>
          </a:p>
        </p:txBody>
      </p:sp>
    </p:spTree>
    <p:extLst>
      <p:ext uri="{BB962C8B-B14F-4D97-AF65-F5344CB8AC3E}">
        <p14:creationId xmlns:p14="http://schemas.microsoft.com/office/powerpoint/2010/main" val="2575851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we end up with frustrated users</a:t>
            </a:r>
          </a:p>
        </p:txBody>
      </p:sp>
      <p:sp>
        <p:nvSpPr>
          <p:cNvPr id="4" name="Slide Number Placeholder 3"/>
          <p:cNvSpPr>
            <a:spLocks noGrp="1"/>
          </p:cNvSpPr>
          <p:nvPr>
            <p:ph type="sldNum" sz="quarter" idx="10"/>
          </p:nvPr>
        </p:nvSpPr>
        <p:spPr/>
        <p:txBody>
          <a:bodyPr/>
          <a:lstStyle/>
          <a:p>
            <a:fld id="{4E8BADB7-1FBB-B74E-B90C-DA1567BD042E}" type="slidenum">
              <a:rPr lang="en-US" smtClean="0"/>
              <a:t>14</a:t>
            </a:fld>
            <a:endParaRPr lang="en-US"/>
          </a:p>
        </p:txBody>
      </p:sp>
    </p:spTree>
    <p:extLst>
      <p:ext uri="{BB962C8B-B14F-4D97-AF65-F5344CB8AC3E}">
        <p14:creationId xmlns:p14="http://schemas.microsoft.com/office/powerpoint/2010/main" val="24803465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don’t we test?</a:t>
            </a:r>
          </a:p>
          <a:p>
            <a:endParaRPr lang="en-US" dirty="0"/>
          </a:p>
          <a:p>
            <a:r>
              <a:rPr lang="en-US" dirty="0"/>
              <a:t>Time – it does take more time to write the tests. However, the benefit is you’ll</a:t>
            </a:r>
            <a:r>
              <a:rPr lang="en-US" baseline="0" dirty="0"/>
              <a:t> (hopefully) catch more defects in your code </a:t>
            </a:r>
          </a:p>
          <a:p>
            <a:r>
              <a:rPr lang="en-US" baseline="0" dirty="0"/>
              <a:t>Maintenance – if we change our code, we might need to change our tests</a:t>
            </a:r>
          </a:p>
          <a:p>
            <a:r>
              <a:rPr lang="en-US" baseline="0" dirty="0"/>
              <a:t>Legacy Code – it’s too hard to add tests in to our code base. Everything is tied together, and it’s too much effort to put tests into place (“Working Effectively with Legacy Code”)</a:t>
            </a:r>
          </a:p>
          <a:p>
            <a:r>
              <a:rPr lang="en-US" baseline="0" dirty="0"/>
              <a:t>Perfection – “I write best code” – if code is written exactly to specs, then why write unit tests at all? (ha!)</a:t>
            </a:r>
          </a:p>
          <a:p>
            <a:r>
              <a:rPr lang="en-US" baseline="0" dirty="0"/>
              <a:t>Fear – “I’ve never done this, how long is it going to take for me to get proficient, etc.”</a:t>
            </a:r>
          </a:p>
          <a:p>
            <a:endParaRPr lang="en-US" baseline="0" dirty="0"/>
          </a:p>
          <a:p>
            <a:r>
              <a:rPr lang="en-US" baseline="0" dirty="0"/>
              <a:t>In the next set of slides, we’ll cover these issues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15</a:t>
            </a:fld>
            <a:endParaRPr lang="en-US"/>
          </a:p>
        </p:txBody>
      </p:sp>
    </p:spTree>
    <p:extLst>
      <p:ext uri="{BB962C8B-B14F-4D97-AF65-F5344CB8AC3E}">
        <p14:creationId xmlns:p14="http://schemas.microsoft.com/office/powerpoint/2010/main" val="16418703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should you test? You don’t want legacy</a:t>
            </a:r>
            <a:r>
              <a:rPr lang="en-US" baseline="0" dirty="0"/>
              <a:t> code.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16</a:t>
            </a:fld>
            <a:endParaRPr lang="en-US"/>
          </a:p>
        </p:txBody>
      </p:sp>
    </p:spTree>
    <p:extLst>
      <p:ext uri="{BB962C8B-B14F-4D97-AF65-F5344CB8AC3E}">
        <p14:creationId xmlns:p14="http://schemas.microsoft.com/office/powerpoint/2010/main" val="521098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Unit testing makes developers</a:t>
            </a:r>
            <a:r>
              <a:rPr lang="en-US" baseline="0" dirty="0"/>
              <a:t> dogfood their code. Sometimes that interaction with the API is quite revealing.</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17</a:t>
            </a:fld>
            <a:endParaRPr lang="en-US"/>
          </a:p>
        </p:txBody>
      </p:sp>
    </p:spTree>
    <p:extLst>
      <p:ext uri="{BB962C8B-B14F-4D97-AF65-F5344CB8AC3E}">
        <p14:creationId xmlns:p14="http://schemas.microsoft.com/office/powerpoint/2010/main" val="2881099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Developers also</a:t>
            </a:r>
            <a:r>
              <a:rPr lang="en-US" baseline="0" dirty="0"/>
              <a:t> want immediate feedback. Turning up to 11 helps in finding problem spots.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18</a:t>
            </a:fld>
            <a:endParaRPr lang="en-US"/>
          </a:p>
        </p:txBody>
      </p:sp>
    </p:spTree>
    <p:extLst>
      <p:ext uri="{BB962C8B-B14F-4D97-AF65-F5344CB8AC3E}">
        <p14:creationId xmlns:p14="http://schemas.microsoft.com/office/powerpoint/2010/main" val="24255519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“Fail fast” – the sooner</a:t>
            </a:r>
            <a:r>
              <a:rPr lang="en-US" baseline="0" dirty="0"/>
              <a:t> you fail, the better off you are. “1 hand clapping” vs. thunderous applause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19</a:t>
            </a:fld>
            <a:endParaRPr lang="en-US"/>
          </a:p>
        </p:txBody>
      </p:sp>
    </p:spTree>
    <p:extLst>
      <p:ext uri="{BB962C8B-B14F-4D97-AF65-F5344CB8AC3E}">
        <p14:creationId xmlns:p14="http://schemas.microsoft.com/office/powerpoint/2010/main" val="6725075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clear separations with our layers to make it easier to</a:t>
            </a:r>
            <a:r>
              <a:rPr lang="en-US" baseline="0" dirty="0"/>
              <a:t> test our code, no matter how many layers we have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20</a:t>
            </a:fld>
            <a:endParaRPr lang="en-US"/>
          </a:p>
        </p:txBody>
      </p:sp>
    </p:spTree>
    <p:extLst>
      <p:ext uri="{BB962C8B-B14F-4D97-AF65-F5344CB8AC3E}">
        <p14:creationId xmlns:p14="http://schemas.microsoft.com/office/powerpoint/2010/main" val="38817124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big block of chocolate may be tasty, but that’s not what we want</a:t>
            </a:r>
            <a:r>
              <a:rPr lang="en-US" baseline="0" dirty="0"/>
              <a:t> in code, because we can’t easily unit test it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21</a:t>
            </a:fld>
            <a:endParaRPr lang="en-US"/>
          </a:p>
        </p:txBody>
      </p:sp>
    </p:spTree>
    <p:extLst>
      <p:ext uri="{BB962C8B-B14F-4D97-AF65-F5344CB8AC3E}">
        <p14:creationId xmlns:p14="http://schemas.microsoft.com/office/powerpoint/2010/main" val="3237526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a:t>
            </a:fld>
            <a:endParaRPr lang="en-US"/>
          </a:p>
        </p:txBody>
      </p:sp>
    </p:spTree>
    <p:extLst>
      <p:ext uri="{BB962C8B-B14F-4D97-AF65-F5344CB8AC3E}">
        <p14:creationId xmlns:p14="http://schemas.microsoft.com/office/powerpoint/2010/main" val="36271396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want a huge mess</a:t>
            </a:r>
            <a:r>
              <a:rPr lang="en-US" baseline="0" dirty="0"/>
              <a:t> of interactivity within our application layers. It becomes too hard to test and maintain.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22</a:t>
            </a:fld>
            <a:endParaRPr lang="en-US"/>
          </a:p>
        </p:txBody>
      </p:sp>
    </p:spTree>
    <p:extLst>
      <p:ext uri="{BB962C8B-B14F-4D97-AF65-F5344CB8AC3E}">
        <p14:creationId xmlns:p14="http://schemas.microsoft.com/office/powerpoint/2010/main" val="7344436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in isolation,</a:t>
            </a:r>
            <a:r>
              <a:rPr lang="en-US" baseline="0" dirty="0"/>
              <a:t> like a sound room. Removing noise helps you focus on the code under test.</a:t>
            </a:r>
          </a:p>
          <a:p>
            <a:endParaRPr lang="en-US" baseline="0" dirty="0"/>
          </a:p>
          <a:p>
            <a:r>
              <a:rPr lang="en-US" baseline="0" dirty="0"/>
              <a:t>“According to Guinness World Records, 2005, </a:t>
            </a:r>
            <a:r>
              <a:rPr lang="en-US" baseline="0" dirty="0" err="1"/>
              <a:t>Orfield</a:t>
            </a:r>
            <a:r>
              <a:rPr lang="en-US" baseline="0" dirty="0"/>
              <a:t> Laboratory's NIST certified </a:t>
            </a:r>
            <a:r>
              <a:rPr lang="en-US" baseline="0" dirty="0" err="1"/>
              <a:t>Eckel</a:t>
            </a:r>
            <a:r>
              <a:rPr lang="en-US" baseline="0" dirty="0"/>
              <a:t> Industries-designed anechoic chamber is "The quietest place on earth" measured at −9.4 </a:t>
            </a:r>
            <a:r>
              <a:rPr lang="en-US" baseline="0" dirty="0" err="1"/>
              <a:t>dBA</a:t>
            </a:r>
            <a:r>
              <a:rPr lang="en-US" baseline="0" dirty="0"/>
              <a:t>.” http://en.wikipedia.org/wiki/Anechoic_chamber</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23</a:t>
            </a:fld>
            <a:endParaRPr lang="en-US"/>
          </a:p>
        </p:txBody>
      </p:sp>
    </p:spTree>
    <p:extLst>
      <p:ext uri="{BB962C8B-B14F-4D97-AF65-F5344CB8AC3E}">
        <p14:creationId xmlns:p14="http://schemas.microsoft.com/office/powerpoint/2010/main" val="29607099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best quotes</a:t>
            </a:r>
            <a:r>
              <a:rPr lang="en-US" baseline="0" dirty="0"/>
              <a:t> in Design Patterns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24</a:t>
            </a:fld>
            <a:endParaRPr lang="en-US"/>
          </a:p>
        </p:txBody>
      </p:sp>
    </p:spTree>
    <p:extLst>
      <p:ext uri="{BB962C8B-B14F-4D97-AF65-F5344CB8AC3E}">
        <p14:creationId xmlns:p14="http://schemas.microsoft.com/office/powerpoint/2010/main" val="3424881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also help if you run tests in parallel. By isolating</a:t>
            </a:r>
            <a:r>
              <a:rPr lang="en-US" baseline="0" dirty="0"/>
              <a:t> tests and getting rid of shared state, you can run tests in parallel and not worry about inconsistent failed tests.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25</a:t>
            </a:fld>
            <a:endParaRPr lang="en-US"/>
          </a:p>
        </p:txBody>
      </p:sp>
    </p:spTree>
    <p:extLst>
      <p:ext uri="{BB962C8B-B14F-4D97-AF65-F5344CB8AC3E}">
        <p14:creationId xmlns:p14="http://schemas.microsoft.com/office/powerpoint/2010/main" val="26082152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You’ll always want to do end-to-end</a:t>
            </a:r>
            <a:r>
              <a:rPr lang="en-US" baseline="0" dirty="0"/>
              <a:t> testing as a developer, but that’s not easily repeatable. </a:t>
            </a:r>
            <a:r>
              <a:rPr lang="en-US" dirty="0"/>
              <a:t>Writing apps that test</a:t>
            </a:r>
            <a:r>
              <a:rPr lang="en-US" baseline="0" dirty="0"/>
              <a:t> code in a repeatable fashion is a better approach. </a:t>
            </a:r>
            <a:r>
              <a:rPr lang="en-US" dirty="0"/>
              <a:t>Using</a:t>
            </a:r>
            <a:r>
              <a:rPr lang="en-US" baseline="0" dirty="0"/>
              <a:t> a framework to easily run tests locally and on a build server is the way to go.</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26</a:t>
            </a:fld>
            <a:endParaRPr lang="en-US"/>
          </a:p>
        </p:txBody>
      </p:sp>
    </p:spTree>
    <p:extLst>
      <p:ext uri="{BB962C8B-B14F-4D97-AF65-F5344CB8AC3E}">
        <p14:creationId xmlns:p14="http://schemas.microsoft.com/office/powerpoint/2010/main" val="14147736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Throwing</a:t>
            </a:r>
            <a:r>
              <a:rPr lang="en-US" baseline="0" dirty="0"/>
              <a:t> it over the wall to QA is not a good idea either.</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27</a:t>
            </a:fld>
            <a:endParaRPr lang="en-US"/>
          </a:p>
        </p:txBody>
      </p:sp>
    </p:spTree>
    <p:extLst>
      <p:ext uri="{BB962C8B-B14F-4D97-AF65-F5344CB8AC3E}">
        <p14:creationId xmlns:p14="http://schemas.microsoft.com/office/powerpoint/2010/main" val="34159009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having tests that</a:t>
            </a:r>
            <a:r>
              <a:rPr lang="en-US" baseline="0" dirty="0"/>
              <a:t> run automatically helps with change. </a:t>
            </a:r>
            <a:r>
              <a:rPr lang="en-US" dirty="0"/>
              <a:t>Change is inevitable in code. Virtually</a:t>
            </a:r>
            <a:r>
              <a:rPr lang="en-US" baseline="0" dirty="0"/>
              <a:t> all the applications I’ve coded on that have had any life to them will go through change. Features will be added, bugs will be fixed, UIs will be altered – it happens. As developers, to have any hope of assurance that things work as expected is to have a suite of tests that I can fire off and inform me where things are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28</a:t>
            </a:fld>
            <a:endParaRPr lang="en-US"/>
          </a:p>
        </p:txBody>
      </p:sp>
    </p:spTree>
    <p:extLst>
      <p:ext uri="{BB962C8B-B14F-4D97-AF65-F5344CB8AC3E}">
        <p14:creationId xmlns:p14="http://schemas.microsoft.com/office/powerpoint/2010/main" val="14962811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different techniques and ideas exist for unit</a:t>
            </a:r>
            <a:r>
              <a:rPr lang="en-US" baseline="0" dirty="0"/>
              <a:t> testing, and they all have something to bring to the table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29</a:t>
            </a:fld>
            <a:endParaRPr lang="en-US"/>
          </a:p>
        </p:txBody>
      </p:sp>
    </p:spTree>
    <p:extLst>
      <p:ext uri="{BB962C8B-B14F-4D97-AF65-F5344CB8AC3E}">
        <p14:creationId xmlns:p14="http://schemas.microsoft.com/office/powerpoint/2010/main" val="1646641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AAA: good approach to structuring unit testing code</a:t>
            </a:r>
          </a:p>
        </p:txBody>
      </p:sp>
      <p:sp>
        <p:nvSpPr>
          <p:cNvPr id="4" name="Slide Number Placeholder 3"/>
          <p:cNvSpPr>
            <a:spLocks noGrp="1"/>
          </p:cNvSpPr>
          <p:nvPr>
            <p:ph type="sldNum" sz="quarter" idx="10"/>
          </p:nvPr>
        </p:nvSpPr>
        <p:spPr/>
        <p:txBody>
          <a:bodyPr/>
          <a:lstStyle/>
          <a:p>
            <a:fld id="{4E8BADB7-1FBB-B74E-B90C-DA1567BD042E}" type="slidenum">
              <a:rPr lang="en-US" smtClean="0"/>
              <a:t>30</a:t>
            </a:fld>
            <a:endParaRPr lang="en-US"/>
          </a:p>
        </p:txBody>
      </p:sp>
    </p:spTree>
    <p:extLst>
      <p:ext uri="{BB962C8B-B14F-4D97-AF65-F5344CB8AC3E}">
        <p14:creationId xmlns:p14="http://schemas.microsoft.com/office/powerpoint/2010/main" val="38965784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list of unit testing libraries</a:t>
            </a:r>
          </a:p>
        </p:txBody>
      </p:sp>
      <p:sp>
        <p:nvSpPr>
          <p:cNvPr id="4" name="Slide Number Placeholder 3"/>
          <p:cNvSpPr>
            <a:spLocks noGrp="1"/>
          </p:cNvSpPr>
          <p:nvPr>
            <p:ph type="sldNum" sz="quarter" idx="10"/>
          </p:nvPr>
        </p:nvSpPr>
        <p:spPr/>
        <p:txBody>
          <a:bodyPr/>
          <a:lstStyle/>
          <a:p>
            <a:fld id="{4E8BADB7-1FBB-B74E-B90C-DA1567BD042E}" type="slidenum">
              <a:rPr lang="en-US" smtClean="0"/>
              <a:t>31</a:t>
            </a:fld>
            <a:endParaRPr lang="en-US"/>
          </a:p>
        </p:txBody>
      </p:sp>
    </p:spTree>
    <p:extLst>
      <p:ext uri="{BB962C8B-B14F-4D97-AF65-F5344CB8AC3E}">
        <p14:creationId xmlns:p14="http://schemas.microsoft.com/office/powerpoint/2010/main" val="4273692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What we want is something that works as</a:t>
            </a:r>
            <a:r>
              <a:rPr lang="en-US" baseline="0" dirty="0"/>
              <a:t> expected, and is tested to last for a long time. That’s where testing comes into play. Making sure you code does what you think it should do makes it easier to maintain as the application changes (as it inevitably will).</a:t>
            </a:r>
            <a:endParaRPr lang="en-US" dirty="0"/>
          </a:p>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a:t>
            </a:fld>
            <a:endParaRPr lang="en-US"/>
          </a:p>
        </p:txBody>
      </p:sp>
    </p:spTree>
    <p:extLst>
      <p:ext uri="{BB962C8B-B14F-4D97-AF65-F5344CB8AC3E}">
        <p14:creationId xmlns:p14="http://schemas.microsoft.com/office/powerpoint/2010/main" val="11601125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mocking libraries</a:t>
            </a:r>
            <a:r>
              <a:rPr lang="en-US" baseline="0" dirty="0"/>
              <a:t> help in isolating code under test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32</a:t>
            </a:fld>
            <a:endParaRPr lang="en-US"/>
          </a:p>
        </p:txBody>
      </p:sp>
    </p:spTree>
    <p:extLst>
      <p:ext uri="{BB962C8B-B14F-4D97-AF65-F5344CB8AC3E}">
        <p14:creationId xmlns:p14="http://schemas.microsoft.com/office/powerpoint/2010/main" val="30330230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it works. Let’s say Person has a reference to </a:t>
            </a:r>
            <a:r>
              <a:rPr lang="en-US" dirty="0" err="1"/>
              <a:t>PersonRepository</a:t>
            </a:r>
            <a:r>
              <a:rPr lang="en-US" baseline="0" dirty="0"/>
              <a:t>. This is strong coupling and can make testing difficult.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33</a:t>
            </a:fld>
            <a:endParaRPr lang="en-US"/>
          </a:p>
        </p:txBody>
      </p:sp>
    </p:spTree>
    <p:extLst>
      <p:ext uri="{BB962C8B-B14F-4D97-AF65-F5344CB8AC3E}">
        <p14:creationId xmlns:p14="http://schemas.microsoft.com/office/powerpoint/2010/main" val="38284334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to fix this is to create an abstraction that Person references and </a:t>
            </a:r>
            <a:r>
              <a:rPr lang="en-US" dirty="0" err="1"/>
              <a:t>PersonRepository</a:t>
            </a:r>
            <a:r>
              <a:rPr lang="en-US" dirty="0"/>
              <a:t> implements. Then an instance of </a:t>
            </a:r>
            <a:r>
              <a:rPr lang="en-US" dirty="0" err="1"/>
              <a:t>PersonRepository</a:t>
            </a:r>
            <a:r>
              <a:rPr lang="en-US" dirty="0"/>
              <a:t> is injected to Person.</a:t>
            </a:r>
          </a:p>
        </p:txBody>
      </p:sp>
      <p:sp>
        <p:nvSpPr>
          <p:cNvPr id="4" name="Slide Number Placeholder 3"/>
          <p:cNvSpPr>
            <a:spLocks noGrp="1"/>
          </p:cNvSpPr>
          <p:nvPr>
            <p:ph type="sldNum" sz="quarter" idx="10"/>
          </p:nvPr>
        </p:nvSpPr>
        <p:spPr/>
        <p:txBody>
          <a:bodyPr/>
          <a:lstStyle/>
          <a:p>
            <a:fld id="{4E8BADB7-1FBB-B74E-B90C-DA1567BD042E}" type="slidenum">
              <a:rPr lang="en-US" smtClean="0"/>
              <a:t>34</a:t>
            </a:fld>
            <a:endParaRPr lang="en-US"/>
          </a:p>
        </p:txBody>
      </p:sp>
    </p:spTree>
    <p:extLst>
      <p:ext uri="{BB962C8B-B14F-4D97-AF65-F5344CB8AC3E}">
        <p14:creationId xmlns:p14="http://schemas.microsoft.com/office/powerpoint/2010/main" val="20643304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test, you can create a mock of </a:t>
            </a:r>
            <a:r>
              <a:rPr lang="en-US" dirty="0" err="1"/>
              <a:t>PersonRespository</a:t>
            </a:r>
            <a:r>
              <a:rPr lang="en-US" dirty="0"/>
              <a:t>, either by hand or using a framework, that has a specific setup that you can verify in a test that it was used correctly.</a:t>
            </a:r>
          </a:p>
        </p:txBody>
      </p:sp>
      <p:sp>
        <p:nvSpPr>
          <p:cNvPr id="4" name="Slide Number Placeholder 3"/>
          <p:cNvSpPr>
            <a:spLocks noGrp="1"/>
          </p:cNvSpPr>
          <p:nvPr>
            <p:ph type="sldNum" sz="quarter" idx="10"/>
          </p:nvPr>
        </p:nvSpPr>
        <p:spPr/>
        <p:txBody>
          <a:bodyPr/>
          <a:lstStyle/>
          <a:p>
            <a:fld id="{4E8BADB7-1FBB-B74E-B90C-DA1567BD042E}" type="slidenum">
              <a:rPr lang="en-US" smtClean="0"/>
              <a:t>35</a:t>
            </a:fld>
            <a:endParaRPr lang="en-US"/>
          </a:p>
        </p:txBody>
      </p:sp>
    </p:spTree>
    <p:extLst>
      <p:ext uri="{BB962C8B-B14F-4D97-AF65-F5344CB8AC3E}">
        <p14:creationId xmlns:p14="http://schemas.microsoft.com/office/powerpoint/2010/main" val="9646256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a:t>
            </a:r>
            <a:r>
              <a:rPr lang="en-US" baseline="0" dirty="0"/>
              <a:t> here’s some mocking libraries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36</a:t>
            </a:fld>
            <a:endParaRPr lang="en-US"/>
          </a:p>
        </p:txBody>
      </p:sp>
    </p:spTree>
    <p:extLst>
      <p:ext uri="{BB962C8B-B14F-4D97-AF65-F5344CB8AC3E}">
        <p14:creationId xmlns:p14="http://schemas.microsoft.com/office/powerpoint/2010/main" val="29018695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coverage is a good metric to use as long as you understand what it’s measuring. It simply</a:t>
            </a:r>
            <a:r>
              <a:rPr lang="en-US" baseline="0" dirty="0"/>
              <a:t> informs you of code that hasn’t been executed during a test. It’s not a measure of test quality.</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37</a:t>
            </a:fld>
            <a:endParaRPr lang="en-US"/>
          </a:p>
        </p:txBody>
      </p:sp>
    </p:spTree>
    <p:extLst>
      <p:ext uri="{BB962C8B-B14F-4D97-AF65-F5344CB8AC3E}">
        <p14:creationId xmlns:p14="http://schemas.microsoft.com/office/powerpoint/2010/main" val="39950579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38</a:t>
            </a:fld>
            <a:endParaRPr lang="en-US"/>
          </a:p>
        </p:txBody>
      </p:sp>
    </p:spTree>
    <p:extLst>
      <p:ext uri="{BB962C8B-B14F-4D97-AF65-F5344CB8AC3E}">
        <p14:creationId xmlns:p14="http://schemas.microsoft.com/office/powerpoint/2010/main" val="41883321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Making code maintainable is an</a:t>
            </a:r>
            <a:r>
              <a:rPr lang="en-US" baseline="0" dirty="0"/>
              <a:t> investment in time (and money). It may seem daunting, especially if you haven’t used the techniques and tools used in the presentation. But if you’re willing to invest, your application will be looking down at the others!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39</a:t>
            </a:fld>
            <a:endParaRPr lang="en-US"/>
          </a:p>
        </p:txBody>
      </p:sp>
    </p:spTree>
    <p:extLst>
      <p:ext uri="{BB962C8B-B14F-4D97-AF65-F5344CB8AC3E}">
        <p14:creationId xmlns:p14="http://schemas.microsoft.com/office/powerpoint/2010/main" val="18723975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 Guidelines for Better Unit Tests - https://www.infoq.com/news/2009/07/Better-Unit-Tests</a:t>
            </a:r>
          </a:p>
          <a:p>
            <a:r>
              <a:rPr lang="en-US" dirty="0"/>
              <a:t>* Test Experience Improvements - https://blogs.msdn.microsoft.com/visualstudio/2017/11/16/test-experience-improvements/</a:t>
            </a:r>
          </a:p>
          <a:p>
            <a:r>
              <a:rPr lang="en-US" dirty="0"/>
              <a:t>* Should Code Review Include Manual Testing? Depends! - https://exceptionnotfound.net/should-code-review-include-manual-testing-depends-2/</a:t>
            </a:r>
          </a:p>
          <a:p>
            <a:r>
              <a:rPr lang="en-US" dirty="0"/>
              <a:t>* Unit Testing: Basics and Best Practices - https://www.daedtech.com/unit-testing-basics-best-practices/</a:t>
            </a:r>
          </a:p>
          <a:p>
            <a:r>
              <a:rPr lang="en-US" dirty="0"/>
              <a:t>* How Much Unit Testing is Enough? - https://www.daedtech.com/unit-testing-enough/</a:t>
            </a:r>
          </a:p>
          <a:p>
            <a:r>
              <a:rPr lang="en-US"/>
              <a:t>* Common Excuses Why Developers Don’t Test Their Software - https://hackernoon.com/common-excuses-why-developers-dont-test-their-software-908a465e122c</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8BADB7-1FBB-B74E-B90C-DA1567BD04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05134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lived in the perfect world, we</a:t>
            </a:r>
            <a:r>
              <a:rPr lang="en-US" baseline="0" dirty="0"/>
              <a:t> wouldn’t need unit tests. Everything would just work. But the real world isn’t rainbows, hearts and happy faces all the time.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6</a:t>
            </a:fld>
            <a:endParaRPr lang="en-US"/>
          </a:p>
        </p:txBody>
      </p:sp>
    </p:spTree>
    <p:extLst>
      <p:ext uri="{BB962C8B-B14F-4D97-AF65-F5344CB8AC3E}">
        <p14:creationId xmlns:p14="http://schemas.microsoft.com/office/powerpoint/2010/main" val="764799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lived in the perfect world, we</a:t>
            </a:r>
            <a:r>
              <a:rPr lang="en-US" baseline="0" dirty="0"/>
              <a:t> wouldn’t need unit tests. Everything would just work. But the real world isn’t rainbows, hearts and happy faces all the time.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7</a:t>
            </a:fld>
            <a:endParaRPr lang="en-US"/>
          </a:p>
        </p:txBody>
      </p:sp>
    </p:spTree>
    <p:extLst>
      <p:ext uri="{BB962C8B-B14F-4D97-AF65-F5344CB8AC3E}">
        <p14:creationId xmlns:p14="http://schemas.microsoft.com/office/powerpoint/2010/main" val="4053726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other</a:t>
            </a:r>
            <a:r>
              <a:rPr lang="en-US" baseline="0" dirty="0"/>
              <a:t> developers will rip it apart (and sometimes their points aren’t even valid, like the generics one in this list)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8</a:t>
            </a:fld>
            <a:endParaRPr lang="en-US"/>
          </a:p>
        </p:txBody>
      </p:sp>
    </p:spTree>
    <p:extLst>
      <p:ext uri="{BB962C8B-B14F-4D97-AF65-F5344CB8AC3E}">
        <p14:creationId xmlns:p14="http://schemas.microsoft.com/office/powerpoint/2010/main" val="1338071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your code looks sad…and it’s in Comic Sans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9</a:t>
            </a:fld>
            <a:endParaRPr lang="en-US"/>
          </a:p>
        </p:txBody>
      </p:sp>
    </p:spTree>
    <p:extLst>
      <p:ext uri="{BB962C8B-B14F-4D97-AF65-F5344CB8AC3E}">
        <p14:creationId xmlns:p14="http://schemas.microsoft.com/office/powerpoint/2010/main" val="2076335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We’d like to be geniuses</a:t>
            </a:r>
            <a:r>
              <a:rPr lang="en-US" baseline="0" dirty="0"/>
              <a:t> with our code – we always write perfect code with no issues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10</a:t>
            </a:fld>
            <a:endParaRPr lang="en-US"/>
          </a:p>
        </p:txBody>
      </p:sp>
    </p:spTree>
    <p:extLst>
      <p:ext uri="{BB962C8B-B14F-4D97-AF65-F5344CB8AC3E}">
        <p14:creationId xmlns:p14="http://schemas.microsoft.com/office/powerpoint/2010/main" val="2148098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it’s easy for us to</a:t>
            </a:r>
            <a:r>
              <a:rPr lang="en-US" baseline="0" dirty="0"/>
              <a:t> do dumb things in code. (Think of the Zune leap year bug)</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11</a:t>
            </a:fld>
            <a:endParaRPr lang="en-US"/>
          </a:p>
        </p:txBody>
      </p:sp>
    </p:spTree>
    <p:extLst>
      <p:ext uri="{BB962C8B-B14F-4D97-AF65-F5344CB8AC3E}">
        <p14:creationId xmlns:p14="http://schemas.microsoft.com/office/powerpoint/2010/main" val="9000651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80846" y="1454203"/>
            <a:ext cx="7226060" cy="1862379"/>
          </a:xfrm>
        </p:spPr>
        <p:txBody>
          <a:bodyPr anchor="t">
            <a:noAutofit/>
          </a:bodyPr>
          <a:lstStyle>
            <a:lvl1pPr algn="l">
              <a:lnSpc>
                <a:spcPts val="5500"/>
              </a:lnSpc>
              <a:defRPr sz="6000" i="1" baseline="0">
                <a:solidFill>
                  <a:schemeClr val="tx1"/>
                </a:solidFill>
                <a:latin typeface="+mn-lt"/>
                <a:cs typeface="Cordia New" panose="020B0304020202020204" pitchFamily="34" charset="-34"/>
              </a:defRPr>
            </a:lvl1pPr>
          </a:lstStyle>
          <a:p>
            <a:r>
              <a:rPr lang="en-US" dirty="0"/>
              <a:t>TITLE OF THE</a:t>
            </a:r>
            <a:br>
              <a:rPr lang="en-US" dirty="0"/>
            </a:br>
            <a:r>
              <a:rPr lang="en-US" dirty="0"/>
              <a:t>PRESENTATION</a:t>
            </a:r>
            <a:br>
              <a:rPr lang="en-US" dirty="0"/>
            </a:br>
            <a:r>
              <a:rPr lang="en-US" dirty="0"/>
              <a:t>WILL GO HERE</a:t>
            </a:r>
          </a:p>
        </p:txBody>
      </p:sp>
      <p:sp>
        <p:nvSpPr>
          <p:cNvPr id="3" name="Subtitle 2"/>
          <p:cNvSpPr>
            <a:spLocks noGrp="1"/>
          </p:cNvSpPr>
          <p:nvPr>
            <p:ph type="subTitle" idx="1" hasCustomPrompt="1"/>
          </p:nvPr>
        </p:nvSpPr>
        <p:spPr>
          <a:xfrm>
            <a:off x="641228" y="3554081"/>
            <a:ext cx="7165678" cy="379561"/>
          </a:xfrm>
        </p:spPr>
        <p:txBody>
          <a:bodyPr>
            <a:noAutofit/>
          </a:bodyPr>
          <a:lstStyle>
            <a:lvl1pPr marL="0" indent="0" algn="l">
              <a:lnSpc>
                <a:spcPts val="1700"/>
              </a:lnSpc>
              <a:spcBef>
                <a:spcPts val="0"/>
              </a:spcBef>
              <a:buNone/>
              <a:defRPr sz="1350" b="0" kern="0" spc="30" baseline="0">
                <a:solidFill>
                  <a:schemeClr val="accent5"/>
                </a:solidFill>
                <a:latin typeface="+mn-lt"/>
                <a:cs typeface="Cordia New" panose="020B0304020202020204" pitchFamily="34" charset="-3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Title of the presentation will be no longer than three lines</a:t>
            </a:r>
          </a:p>
        </p:txBody>
      </p:sp>
      <p:sp>
        <p:nvSpPr>
          <p:cNvPr id="6" name="Text Placeholder 2"/>
          <p:cNvSpPr>
            <a:spLocks noGrp="1"/>
          </p:cNvSpPr>
          <p:nvPr>
            <p:ph type="body" idx="10" hasCustomPrompt="1"/>
          </p:nvPr>
        </p:nvSpPr>
        <p:spPr>
          <a:xfrm>
            <a:off x="641228" y="3933642"/>
            <a:ext cx="3254188" cy="2104849"/>
          </a:xfrm>
        </p:spPr>
        <p:txBody>
          <a:bodyPr anchor="ctr"/>
          <a:lstStyle>
            <a:lvl1pPr marL="0" indent="0" algn="l" defTabSz="182880">
              <a:lnSpc>
                <a:spcPts val="1800"/>
              </a:lnSpc>
              <a:spcBef>
                <a:spcPts val="0"/>
              </a:spcBef>
              <a:buNone/>
              <a:defRPr sz="1150" b="1" baseline="0">
                <a:solidFill>
                  <a:schemeClr val="tx2"/>
                </a:solidFill>
                <a:latin typeface="+mn-lt"/>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Presenter One</a:t>
            </a:r>
          </a:p>
          <a:p>
            <a:pPr lvl="0"/>
            <a:r>
              <a:rPr lang="en-US" dirty="0"/>
              <a:t>Presenter Two	</a:t>
            </a:r>
          </a:p>
          <a:p>
            <a:pPr lvl="0"/>
            <a:r>
              <a:rPr lang="en-US" dirty="0"/>
              <a:t>Presenter Three		</a:t>
            </a:r>
          </a:p>
        </p:txBody>
      </p:sp>
      <p:sp>
        <p:nvSpPr>
          <p:cNvPr id="8" name="Text Placeholder 2"/>
          <p:cNvSpPr>
            <a:spLocks noGrp="1"/>
          </p:cNvSpPr>
          <p:nvPr>
            <p:ph type="body" idx="11" hasCustomPrompt="1"/>
          </p:nvPr>
        </p:nvSpPr>
        <p:spPr>
          <a:xfrm>
            <a:off x="641228" y="668256"/>
            <a:ext cx="3782275" cy="412233"/>
          </a:xfrm>
        </p:spPr>
        <p:txBody>
          <a:bodyPr anchor="t"/>
          <a:lstStyle>
            <a:lvl1pPr marL="0" indent="0">
              <a:buNone/>
              <a:defRPr sz="2600" b="1">
                <a:solidFill>
                  <a:schemeClr val="accent6"/>
                </a:solidFill>
                <a:latin typeface="Cordia New" panose="020B0304020202020204" pitchFamily="34" charset="-34"/>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XX.XX.18</a:t>
            </a:r>
          </a:p>
        </p:txBody>
      </p:sp>
    </p:spTree>
    <p:extLst>
      <p:ext uri="{BB962C8B-B14F-4D97-AF65-F5344CB8AC3E}">
        <p14:creationId xmlns:p14="http://schemas.microsoft.com/office/powerpoint/2010/main" val="3230847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32154" y="911225"/>
            <a:ext cx="11430000" cy="481084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788593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35671"/>
            <a:ext cx="3086886" cy="5486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499" y="235671"/>
            <a:ext cx="8186001" cy="5486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309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userDrawn="1"/>
        </p:nvSpPr>
        <p:spPr>
          <a:xfrm>
            <a:off x="7047297" y="345238"/>
            <a:ext cx="4433643" cy="3619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100" b="1" dirty="0">
                <a:solidFill>
                  <a:srgbClr val="56565A"/>
                </a:solidFill>
                <a:latin typeface="Franklin Gothic Medium Cond" charset="0"/>
                <a:ea typeface="Franklin Gothic Medium Cond" charset="0"/>
                <a:cs typeface="Franklin Gothic Medium Cond" charset="0"/>
              </a:rPr>
              <a:t>877.277.1044   </a:t>
            </a:r>
            <a:r>
              <a:rPr lang="en-US" sz="1200" b="1" i="0" dirty="0">
                <a:solidFill>
                  <a:srgbClr val="7DC242"/>
                </a:solidFill>
                <a:latin typeface="Arial Black" charset="0"/>
                <a:ea typeface="Arial Black" charset="0"/>
                <a:cs typeface="Arial Black" charset="0"/>
              </a:rPr>
              <a:t>/</a:t>
            </a:r>
            <a:r>
              <a:rPr lang="en-US" sz="1100" b="1" dirty="0">
                <a:solidFill>
                  <a:srgbClr val="56565A"/>
                </a:solidFill>
                <a:latin typeface="Franklin Gothic Medium Cond" charset="0"/>
                <a:ea typeface="Franklin Gothic Medium Cond" charset="0"/>
                <a:cs typeface="Franklin Gothic Medium Cond" charset="0"/>
              </a:rPr>
              <a:t>   </a:t>
            </a:r>
            <a:r>
              <a:rPr lang="en-US" sz="1100" b="1" dirty="0" err="1">
                <a:solidFill>
                  <a:srgbClr val="56565A"/>
                </a:solidFill>
                <a:latin typeface="Franklin Gothic Medium Cond" charset="0"/>
                <a:ea typeface="Franklin Gothic Medium Cond" charset="0"/>
                <a:cs typeface="Franklin Gothic Medium Cond" charset="0"/>
              </a:rPr>
              <a:t>magenic.com</a:t>
            </a:r>
            <a:r>
              <a:rPr lang="en-US" sz="1100" b="1" dirty="0">
                <a:solidFill>
                  <a:srgbClr val="56565A"/>
                </a:solidFill>
                <a:latin typeface="Franklin Gothic Medium Cond" charset="0"/>
                <a:ea typeface="Franklin Gothic Medium Cond" charset="0"/>
                <a:cs typeface="Franklin Gothic Medium Cond" charset="0"/>
              </a:rPr>
              <a:t>   </a:t>
            </a:r>
            <a:r>
              <a:rPr lang="en-US" sz="1200" b="1" i="0" dirty="0">
                <a:solidFill>
                  <a:srgbClr val="7DC242"/>
                </a:solidFill>
                <a:latin typeface="Arial Black" charset="0"/>
                <a:ea typeface="Arial Black" charset="0"/>
                <a:cs typeface="Arial Black" charset="0"/>
              </a:rPr>
              <a:t>//</a:t>
            </a:r>
            <a:endParaRPr lang="en-US" sz="1200" b="1" i="0" dirty="0">
              <a:solidFill>
                <a:srgbClr val="56565A"/>
              </a:solidFill>
              <a:latin typeface="Arial Black" charset="0"/>
              <a:ea typeface="Arial Black" charset="0"/>
              <a:cs typeface="Arial Black" charset="0"/>
            </a:endParaRPr>
          </a:p>
        </p:txBody>
      </p:sp>
      <p:sp>
        <p:nvSpPr>
          <p:cNvPr id="4" name="Title 1"/>
          <p:cNvSpPr txBox="1">
            <a:spLocks/>
          </p:cNvSpPr>
          <p:nvPr userDrawn="1"/>
        </p:nvSpPr>
        <p:spPr>
          <a:xfrm>
            <a:off x="11374267" y="345238"/>
            <a:ext cx="457929" cy="2991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28E39B6D-4B99-497D-9F61-EDE8F8EC9C63}" type="slidenum">
              <a:rPr lang="en-US" sz="1100" b="1" baseline="0" smtClean="0">
                <a:solidFill>
                  <a:srgbClr val="56565A"/>
                </a:solidFill>
                <a:latin typeface="+mj-lt"/>
                <a:cs typeface="Cordia New" panose="020B0304020202020204" pitchFamily="34" charset="-34"/>
              </a:rPr>
              <a:pPr algn="l"/>
              <a:t>‹#›</a:t>
            </a:fld>
            <a:endParaRPr lang="en-US" sz="1100" b="1" baseline="0" dirty="0">
              <a:solidFill>
                <a:srgbClr val="56565A"/>
              </a:solidFill>
              <a:latin typeface="+mj-lt"/>
              <a:cs typeface="Cordia New" panose="020B0304020202020204" pitchFamily="34" charset="-34"/>
            </a:endParaRPr>
          </a:p>
        </p:txBody>
      </p:sp>
      <p:sp>
        <p:nvSpPr>
          <p:cNvPr id="5" name="Subtitle 2"/>
          <p:cNvSpPr txBox="1">
            <a:spLocks/>
          </p:cNvSpPr>
          <p:nvPr userDrawn="1"/>
        </p:nvSpPr>
        <p:spPr>
          <a:xfrm>
            <a:off x="6816011" y="4975156"/>
            <a:ext cx="5267132" cy="6698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5600"/>
              </a:lnSpc>
              <a:spcBef>
                <a:spcPts val="0"/>
              </a:spcBef>
            </a:pPr>
            <a:r>
              <a:rPr lang="en-US" sz="6500" b="0" i="1" dirty="0">
                <a:solidFill>
                  <a:srgbClr val="56565A"/>
                </a:solidFill>
                <a:latin typeface="+mn-lt"/>
                <a:ea typeface="Dotum" panose="020B0600000101010101" pitchFamily="34" charset="-127"/>
                <a:cs typeface="Cordia New" panose="020B0304020202020204" pitchFamily="34" charset="-34"/>
              </a:rPr>
              <a:t>THANK YOU</a:t>
            </a:r>
          </a:p>
        </p:txBody>
      </p:sp>
    </p:spTree>
    <p:extLst>
      <p:ext uri="{BB962C8B-B14F-4D97-AF65-F5344CB8AC3E}">
        <p14:creationId xmlns:p14="http://schemas.microsoft.com/office/powerpoint/2010/main" val="3026564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154" y="911225"/>
            <a:ext cx="11430000" cy="48108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200308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4447" y="252398"/>
            <a:ext cx="11429999" cy="342395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394447" y="3703343"/>
            <a:ext cx="11429999" cy="201872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1096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4447" y="914401"/>
            <a:ext cx="5625353"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914401"/>
            <a:ext cx="5652247"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689947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
        <p:nvSpPr>
          <p:cNvPr id="3" name="Text Placeholder 2"/>
          <p:cNvSpPr>
            <a:spLocks noGrp="1"/>
          </p:cNvSpPr>
          <p:nvPr>
            <p:ph type="body" idx="1"/>
          </p:nvPr>
        </p:nvSpPr>
        <p:spPr>
          <a:xfrm>
            <a:off x="386500" y="904973"/>
            <a:ext cx="561107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500" y="1719359"/>
            <a:ext cx="561107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904973"/>
            <a:ext cx="563958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1719359"/>
            <a:ext cx="563958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024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1915007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273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230322" y="254524"/>
            <a:ext cx="6628598" cy="54675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254101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36622" y="248270"/>
            <a:ext cx="6616330" cy="54581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7"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057984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154" y="265393"/>
            <a:ext cx="11430000" cy="510895"/>
          </a:xfrm>
          <a:prstGeom prst="rect">
            <a:avLst/>
          </a:prstGeom>
          <a:noFill/>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32154" y="911225"/>
            <a:ext cx="11430000" cy="3884893"/>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486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gif"/><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idx="10"/>
          </p:nvPr>
        </p:nvSpPr>
        <p:spPr/>
        <p:txBody>
          <a:bodyPr/>
          <a:lstStyle/>
          <a:p>
            <a:endParaRPr lang="en-US" dirty="0"/>
          </a:p>
        </p:txBody>
      </p:sp>
      <p:sp>
        <p:nvSpPr>
          <p:cNvPr id="5" name="Text Placeholder 4"/>
          <p:cNvSpPr>
            <a:spLocks noGrp="1"/>
          </p:cNvSpPr>
          <p:nvPr>
            <p:ph type="body" idx="11"/>
          </p:nvPr>
        </p:nvSpPr>
        <p:spPr/>
        <p:txBody>
          <a:bodyPr/>
          <a:lstStyle/>
          <a:p>
            <a:endParaRPr lang="en-US" dirty="0"/>
          </a:p>
        </p:txBody>
      </p:sp>
    </p:spTree>
    <p:extLst>
      <p:ext uri="{BB962C8B-B14F-4D97-AF65-F5344CB8AC3E}">
        <p14:creationId xmlns:p14="http://schemas.microsoft.com/office/powerpoint/2010/main" val="543732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0685" y="1145781"/>
            <a:ext cx="3756914" cy="4709479"/>
          </a:xfrm>
          <a:prstGeom prst="rect">
            <a:avLst/>
          </a:prstGeom>
        </p:spPr>
      </p:pic>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http://www.geniusintelligence.com/4geniuses.jpg</a:t>
            </a:r>
          </a:p>
        </p:txBody>
      </p:sp>
    </p:spTree>
    <p:extLst>
      <p:ext uri="{BB962C8B-B14F-4D97-AF65-F5344CB8AC3E}">
        <p14:creationId xmlns:p14="http://schemas.microsoft.com/office/powerpoint/2010/main" val="3220976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http://www.dvorak.org/blog/wp-content/uploads/2011/01/homer_simpson_brain.jpg</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1960" y="1062417"/>
            <a:ext cx="6394363" cy="4795772"/>
          </a:xfrm>
          <a:prstGeom prst="rect">
            <a:avLst/>
          </a:prstGeom>
        </p:spPr>
      </p:pic>
    </p:spTree>
    <p:extLst>
      <p:ext uri="{BB962C8B-B14F-4D97-AF65-F5344CB8AC3E}">
        <p14:creationId xmlns:p14="http://schemas.microsoft.com/office/powerpoint/2010/main" val="1661833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http://www.hanselman.com/blog/BackToBasicsExploreTheEdgeCasesOrDateMathWillGetYou.aspx</a:t>
            </a:r>
          </a:p>
        </p:txBody>
      </p:sp>
      <p:sp>
        <p:nvSpPr>
          <p:cNvPr id="6" name="Rectangle 5"/>
          <p:cNvSpPr/>
          <p:nvPr/>
        </p:nvSpPr>
        <p:spPr>
          <a:xfrm>
            <a:off x="2419141" y="996861"/>
            <a:ext cx="4152481" cy="5078313"/>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year = ORIGINYEAR; /* = 1980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while (days &gt; 365)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if (</a:t>
            </a:r>
            <a:r>
              <a:rPr kumimoji="0" lang="en-US" b="0" i="0" u="none" strike="noStrike" kern="1200" cap="none" spc="0" normalizeH="0" baseline="0" noProof="0" dirty="0" err="1">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IsLeapYear</a:t>
            </a: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(year))</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if (days &gt; 366)</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days -= 366;</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year += 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else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days -= 365;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year += 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pitchFamily="-72" charset="-128"/>
                <a:cs typeface="Consolas" panose="020B0609020204030204" pitchFamily="49" charset="0"/>
              </a:rPr>
              <a:t>}</a:t>
            </a:r>
          </a:p>
        </p:txBody>
      </p:sp>
      <p:sp>
        <p:nvSpPr>
          <p:cNvPr id="8" name="Rectangle 7"/>
          <p:cNvSpPr/>
          <p:nvPr/>
        </p:nvSpPr>
        <p:spPr>
          <a:xfrm>
            <a:off x="3264040" y="1565021"/>
            <a:ext cx="1529024" cy="36823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9" name="Straight Arrow Connector 8"/>
          <p:cNvCxnSpPr/>
          <p:nvPr/>
        </p:nvCxnSpPr>
        <p:spPr>
          <a:xfrm flipH="1" flipV="1">
            <a:off x="4860683" y="1749137"/>
            <a:ext cx="3429000" cy="8382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357095" y="1933253"/>
            <a:ext cx="606256" cy="120032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200" b="0" i="0" u="none" strike="noStrike" kern="1200" cap="none" spc="0" normalizeH="0" baseline="0" noProof="0" dirty="0">
                <a:ln>
                  <a:noFill/>
                </a:ln>
                <a:solidFill>
                  <a:srgbClr val="000000"/>
                </a:solidFill>
                <a:effectLst/>
                <a:uLnTx/>
                <a:uFillTx/>
                <a:latin typeface="+mj-lt"/>
                <a:ea typeface="ＭＳ Ｐゴシック" pitchFamily="-72" charset="-128"/>
              </a:rPr>
              <a:t>?</a:t>
            </a:r>
          </a:p>
        </p:txBody>
      </p:sp>
    </p:spTree>
    <p:extLst>
      <p:ext uri="{BB962C8B-B14F-4D97-AF65-F5344CB8AC3E}">
        <p14:creationId xmlns:p14="http://schemas.microsoft.com/office/powerpoint/2010/main" val="2976595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http://celebrating200years.noaa.gov/magazine/tct/01_misaligned_bridge_503.jpg</a:t>
            </a:r>
          </a:p>
        </p:txBody>
      </p:sp>
      <p:pic>
        <p:nvPicPr>
          <p:cNvPr id="6" name="Picture 2" descr="http://celebrating200years.noaa.gov/magazine/tct/01_misaligned_bridge_5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2269" y="1056725"/>
            <a:ext cx="6333745" cy="4721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8241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http://chellem.com/wp-content/uploads/2009/08/stress.jpg</a:t>
            </a:r>
          </a:p>
        </p:txBody>
      </p:sp>
      <p:pic>
        <p:nvPicPr>
          <p:cNvPr id="5" name="Picture 2" descr="http://chellem.com/wp-content/uploads/2009/08/stres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78598" y="1202610"/>
            <a:ext cx="6641088" cy="4425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627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graphicFrame>
        <p:nvGraphicFramePr>
          <p:cNvPr id="6" name="Diagram 5"/>
          <p:cNvGraphicFramePr/>
          <p:nvPr>
            <p:extLst/>
          </p:nvPr>
        </p:nvGraphicFramePr>
        <p:xfrm>
          <a:off x="643042" y="1069521"/>
          <a:ext cx="10967776" cy="46781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0291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sp>
        <p:nvSpPr>
          <p:cNvPr id="7" name="Rectangle 6"/>
          <p:cNvSpPr/>
          <p:nvPr/>
        </p:nvSpPr>
        <p:spPr>
          <a:xfrm>
            <a:off x="2944167" y="6276894"/>
            <a:ext cx="9247834" cy="453605"/>
          </a:xfrm>
          <a:prstGeom prst="rect">
            <a:avLst/>
          </a:prstGeom>
        </p:spPr>
        <p:txBody>
          <a:bodyPr wrap="square" anchor="ctr" anchorCtr="0">
            <a:noAutofit/>
          </a:bodyPr>
          <a:lstStyle/>
          <a:p>
            <a:pPr algn="r"/>
            <a:r>
              <a:rPr lang="en-US" sz="1200" dirty="0">
                <a:latin typeface="+mj-lt"/>
                <a:cs typeface="Calibri" pitchFamily="34" charset="0"/>
              </a:rPr>
              <a:t>http://www.informit.com/store/working-effectively-with-legacy-code-9780131177055</a:t>
            </a:r>
          </a:p>
        </p:txBody>
      </p:sp>
      <p:sp>
        <p:nvSpPr>
          <p:cNvPr id="8" name="Rectangle 7"/>
          <p:cNvSpPr/>
          <p:nvPr/>
        </p:nvSpPr>
        <p:spPr>
          <a:xfrm>
            <a:off x="6375212" y="2258745"/>
            <a:ext cx="4481976" cy="1938992"/>
          </a:xfrm>
          <a:prstGeom prst="rect">
            <a:avLst/>
          </a:prstGeom>
        </p:spPr>
        <p:txBody>
          <a:bodyPr wrap="square">
            <a:spAutoFit/>
          </a:bodyPr>
          <a:lstStyle/>
          <a:p>
            <a:pPr fontAlgn="base">
              <a:spcBef>
                <a:spcPct val="0"/>
              </a:spcBef>
              <a:spcAft>
                <a:spcPct val="0"/>
              </a:spcAft>
              <a:defRPr/>
            </a:pPr>
            <a:r>
              <a:rPr lang="en-US" sz="4000" dirty="0">
                <a:solidFill>
                  <a:srgbClr val="000000"/>
                </a:solidFill>
                <a:latin typeface="+mj-lt"/>
                <a:ea typeface="ＭＳ Ｐゴシック" pitchFamily="-72" charset="-128"/>
              </a:rPr>
              <a:t>“Legacy code is simply code without tests.” –xvi</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6249" y="1185705"/>
            <a:ext cx="3400879" cy="4506686"/>
          </a:xfrm>
          <a:prstGeom prst="rect">
            <a:avLst/>
          </a:prstGeom>
        </p:spPr>
      </p:pic>
    </p:spTree>
    <p:extLst>
      <p:ext uri="{BB962C8B-B14F-4D97-AF65-F5344CB8AC3E}">
        <p14:creationId xmlns:p14="http://schemas.microsoft.com/office/powerpoint/2010/main" val="41322441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http://petsinyourhome.com/wp-content/uploads/Dry-Dog-Food.jpg</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07798" y="1078118"/>
            <a:ext cx="5982688" cy="4632310"/>
          </a:xfrm>
          <a:prstGeom prst="rect">
            <a:avLst/>
          </a:prstGeom>
        </p:spPr>
      </p:pic>
    </p:spTree>
    <p:extLst>
      <p:ext uri="{BB962C8B-B14F-4D97-AF65-F5344CB8AC3E}">
        <p14:creationId xmlns:p14="http://schemas.microsoft.com/office/powerpoint/2010/main" val="3075286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http://1.bp.blogspot.com/-tmD37mWtD4Y/TZZYIEhZ7vI/AAAAAAAADLk/SME57WuOfI8/s1600/volume11.jpg</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5596" y="1053611"/>
            <a:ext cx="6467091" cy="4785647"/>
          </a:xfrm>
          <a:prstGeom prst="rect">
            <a:avLst/>
          </a:prstGeom>
        </p:spPr>
      </p:pic>
    </p:spTree>
    <p:extLst>
      <p:ext uri="{BB962C8B-B14F-4D97-AF65-F5344CB8AC3E}">
        <p14:creationId xmlns:p14="http://schemas.microsoft.com/office/powerpoint/2010/main" val="1636193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0685" y="1067480"/>
            <a:ext cx="6976913" cy="4748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0920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Testability in .NET</a:t>
            </a:r>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idx="10"/>
          </p:nvPr>
        </p:nvSpPr>
        <p:spPr/>
        <p:txBody>
          <a:bodyPr/>
          <a:lstStyle/>
          <a:p>
            <a:r>
              <a:rPr lang="en-US" dirty="0"/>
              <a:t>Jason Bock</a:t>
            </a:r>
          </a:p>
          <a:p>
            <a:r>
              <a:rPr lang="en-US" dirty="0"/>
              <a:t>Magenic</a:t>
            </a:r>
          </a:p>
        </p:txBody>
      </p:sp>
      <p:sp>
        <p:nvSpPr>
          <p:cNvPr id="5" name="Text Placeholder 4"/>
          <p:cNvSpPr>
            <a:spLocks noGrp="1"/>
          </p:cNvSpPr>
          <p:nvPr>
            <p:ph type="body" idx="11"/>
          </p:nvPr>
        </p:nvSpPr>
        <p:spPr/>
        <p:txBody>
          <a:bodyPr/>
          <a:lstStyle/>
          <a:p>
            <a:endParaRPr lang="en-US" dirty="0"/>
          </a:p>
        </p:txBody>
      </p:sp>
    </p:spTree>
    <p:extLst>
      <p:ext uri="{BB962C8B-B14F-4D97-AF65-F5344CB8AC3E}">
        <p14:creationId xmlns:p14="http://schemas.microsoft.com/office/powerpoint/2010/main" val="2191361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6000" y="889000"/>
            <a:ext cx="5080000" cy="5080000"/>
          </a:xfrm>
          <a:prstGeom prst="rect">
            <a:avLst/>
          </a:prstGeom>
        </p:spPr>
      </p:pic>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https://d2k9njawademcf.cloudfront.net/indeximages/3794/original/Chocolate_cake_-_for_posting.jpg?1380054214</a:t>
            </a:r>
          </a:p>
        </p:txBody>
      </p:sp>
    </p:spTree>
    <p:extLst>
      <p:ext uri="{BB962C8B-B14F-4D97-AF65-F5344CB8AC3E}">
        <p14:creationId xmlns:p14="http://schemas.microsoft.com/office/powerpoint/2010/main" val="31757700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http://scratch.typepad.com/.a/6a00e551da83098833012875abba3b970c-800wi</a:t>
            </a:r>
          </a:p>
        </p:txBody>
      </p:sp>
      <p:pic>
        <p:nvPicPr>
          <p:cNvPr id="5" name="Picture 2" descr="http://scratch.typepad.com/.a/6a00e551da83098833012875abba3b970c-800w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8167" y="1046678"/>
            <a:ext cx="6401950" cy="4801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467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http://www.justcabling.com/images/badcable15.jpg</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8058" y="962992"/>
            <a:ext cx="6657295" cy="4992971"/>
          </a:xfrm>
          <a:prstGeom prst="rect">
            <a:avLst/>
          </a:prstGeom>
        </p:spPr>
      </p:pic>
    </p:spTree>
    <p:extLst>
      <p:ext uri="{BB962C8B-B14F-4D97-AF65-F5344CB8AC3E}">
        <p14:creationId xmlns:p14="http://schemas.microsoft.com/office/powerpoint/2010/main" val="4243225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http://img.diytrade.com/cdimg/1425754/20255693/0/1302060158/Sound_testing_system.jpg</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8039" y="1029541"/>
            <a:ext cx="6162205" cy="4868142"/>
          </a:xfrm>
          <a:prstGeom prst="rect">
            <a:avLst/>
          </a:prstGeom>
        </p:spPr>
      </p:pic>
    </p:spTree>
    <p:extLst>
      <p:ext uri="{BB962C8B-B14F-4D97-AF65-F5344CB8AC3E}">
        <p14:creationId xmlns:p14="http://schemas.microsoft.com/office/powerpoint/2010/main" val="1622856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sp>
        <p:nvSpPr>
          <p:cNvPr id="7" name="Rectangle 6"/>
          <p:cNvSpPr/>
          <p:nvPr/>
        </p:nvSpPr>
        <p:spPr>
          <a:xfrm>
            <a:off x="2944167" y="6276894"/>
            <a:ext cx="9247834" cy="453605"/>
          </a:xfrm>
          <a:prstGeom prst="rect">
            <a:avLst/>
          </a:prstGeom>
        </p:spPr>
        <p:txBody>
          <a:bodyPr wrap="square" anchor="ctr" anchorCtr="0">
            <a:noAutofit/>
          </a:bodyPr>
          <a:lstStyle/>
          <a:p>
            <a:pPr algn="r"/>
            <a:r>
              <a:rPr lang="en-US" sz="1200" dirty="0">
                <a:latin typeface="+mj-lt"/>
                <a:cs typeface="Calibri" pitchFamily="34" charset="0"/>
              </a:rPr>
              <a:t>https://www.pearson.com/us/higher-education/program/Gamma-Design-Patterns-Elements-of-Reusable-Object-Oriented-Software/PGM14333.html</a:t>
            </a:r>
          </a:p>
        </p:txBody>
      </p:sp>
      <p:sp>
        <p:nvSpPr>
          <p:cNvPr id="8" name="Rectangle 7"/>
          <p:cNvSpPr/>
          <p:nvPr/>
        </p:nvSpPr>
        <p:spPr>
          <a:xfrm>
            <a:off x="6375212" y="2258745"/>
            <a:ext cx="4481976" cy="2554545"/>
          </a:xfrm>
          <a:prstGeom prst="rect">
            <a:avLst/>
          </a:prstGeom>
        </p:spPr>
        <p:txBody>
          <a:bodyPr wrap="square">
            <a:spAutoFit/>
          </a:bodyPr>
          <a:lstStyle/>
          <a:p>
            <a:pPr fontAlgn="base">
              <a:spcBef>
                <a:spcPct val="0"/>
              </a:spcBef>
              <a:spcAft>
                <a:spcPct val="0"/>
              </a:spcAft>
              <a:defRPr/>
            </a:pPr>
            <a:r>
              <a:rPr lang="en-US" sz="4000" dirty="0">
                <a:solidFill>
                  <a:srgbClr val="000000"/>
                </a:solidFill>
                <a:latin typeface="+mj-lt"/>
                <a:ea typeface="ＭＳ Ｐゴシック" pitchFamily="-72" charset="-128"/>
              </a:rPr>
              <a:t>“Program to an interface, not an implementation” –pg. 18</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6249" y="1185705"/>
            <a:ext cx="3616476" cy="4506686"/>
          </a:xfrm>
          <a:prstGeom prst="rect">
            <a:avLst/>
          </a:prstGeom>
        </p:spPr>
      </p:pic>
    </p:spTree>
    <p:extLst>
      <p:ext uri="{BB962C8B-B14F-4D97-AF65-F5344CB8AC3E}">
        <p14:creationId xmlns:p14="http://schemas.microsoft.com/office/powerpoint/2010/main" val="15818611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http://www.bobsplumbingvideos.com/wp-content/uploads/2013/12/shutterstock_76666990.jpg</a:t>
            </a:r>
          </a:p>
        </p:txBody>
      </p:sp>
      <p:pic>
        <p:nvPicPr>
          <p:cNvPr id="4" name="Picture 3">
            <a:extLst>
              <a:ext uri="{FF2B5EF4-FFF2-40B4-BE49-F238E27FC236}">
                <a16:creationId xmlns:a16="http://schemas.microsoft.com/office/drawing/2014/main" id="{8ADFF531-686B-4CD6-A2E9-1B0F488B42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3376" y="1136197"/>
            <a:ext cx="7325248" cy="4585605"/>
          </a:xfrm>
          <a:prstGeom prst="rect">
            <a:avLst/>
          </a:prstGeom>
        </p:spPr>
      </p:pic>
    </p:spTree>
    <p:extLst>
      <p:ext uri="{BB962C8B-B14F-4D97-AF65-F5344CB8AC3E}">
        <p14:creationId xmlns:p14="http://schemas.microsoft.com/office/powerpoint/2010/main" val="26789787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pic>
        <p:nvPicPr>
          <p:cNvPr id="6" name="Picture 5"/>
          <p:cNvPicPr>
            <a:picLocks noChangeAspect="1"/>
          </p:cNvPicPr>
          <p:nvPr/>
        </p:nvPicPr>
        <p:blipFill>
          <a:blip r:embed="rId3"/>
          <a:stretch>
            <a:fillRect/>
          </a:stretch>
        </p:blipFill>
        <p:spPr>
          <a:xfrm>
            <a:off x="386499" y="1152714"/>
            <a:ext cx="3354278" cy="2273769"/>
          </a:xfrm>
          <a:prstGeom prst="rect">
            <a:avLst/>
          </a:prstGeom>
        </p:spPr>
      </p:pic>
      <p:pic>
        <p:nvPicPr>
          <p:cNvPr id="9" name="Picture 8"/>
          <p:cNvPicPr>
            <a:picLocks noChangeAspect="1"/>
          </p:cNvPicPr>
          <p:nvPr/>
        </p:nvPicPr>
        <p:blipFill>
          <a:blip r:embed="rId4"/>
          <a:stretch>
            <a:fillRect/>
          </a:stretch>
        </p:blipFill>
        <p:spPr>
          <a:xfrm>
            <a:off x="2925823" y="1868057"/>
            <a:ext cx="6346638" cy="2875689"/>
          </a:xfrm>
          <a:prstGeom prst="rect">
            <a:avLst/>
          </a:prstGeom>
        </p:spPr>
      </p:pic>
      <p:pic>
        <p:nvPicPr>
          <p:cNvPr id="10" name="Picture 9"/>
          <p:cNvPicPr>
            <a:picLocks noChangeAspect="1"/>
          </p:cNvPicPr>
          <p:nvPr/>
        </p:nvPicPr>
        <p:blipFill>
          <a:blip r:embed="rId5"/>
          <a:stretch>
            <a:fillRect/>
          </a:stretch>
        </p:blipFill>
        <p:spPr>
          <a:xfrm>
            <a:off x="8073591" y="3514463"/>
            <a:ext cx="3738195" cy="2185788"/>
          </a:xfrm>
          <a:prstGeom prst="rect">
            <a:avLst/>
          </a:prstGeom>
        </p:spPr>
      </p:pic>
    </p:spTree>
    <p:extLst>
      <p:ext uri="{BB962C8B-B14F-4D97-AF65-F5344CB8AC3E}">
        <p14:creationId xmlns:p14="http://schemas.microsoft.com/office/powerpoint/2010/main" val="3363117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6812" y="1163097"/>
            <a:ext cx="3024659" cy="4605731"/>
          </a:xfrm>
          <a:prstGeom prst="rect">
            <a:avLst/>
          </a:prstGeom>
        </p:spPr>
      </p:pic>
      <p:sp>
        <p:nvSpPr>
          <p:cNvPr id="8" name="Rectangle 7"/>
          <p:cNvSpPr/>
          <p:nvPr/>
        </p:nvSpPr>
        <p:spPr>
          <a:xfrm>
            <a:off x="2944167" y="6276894"/>
            <a:ext cx="9247834" cy="453605"/>
          </a:xfrm>
          <a:prstGeom prst="rect">
            <a:avLst/>
          </a:prstGeom>
        </p:spPr>
        <p:txBody>
          <a:bodyPr wrap="square" anchor="ctr" anchorCtr="0">
            <a:noAutofit/>
          </a:bodyPr>
          <a:lstStyle/>
          <a:p>
            <a:pPr algn="r"/>
            <a:r>
              <a:rPr lang="en-US" sz="1200" dirty="0">
                <a:latin typeface="+mj-lt"/>
                <a:cs typeface="Calibri" pitchFamily="34" charset="0"/>
              </a:rPr>
              <a:t>http://www.theworldsstrongestman.com/wp-content/uploads/2011/07/Keg1.jpg</a:t>
            </a:r>
          </a:p>
        </p:txBody>
      </p:sp>
    </p:spTree>
    <p:extLst>
      <p:ext uri="{BB962C8B-B14F-4D97-AF65-F5344CB8AC3E}">
        <p14:creationId xmlns:p14="http://schemas.microsoft.com/office/powerpoint/2010/main" val="18388126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sp>
        <p:nvSpPr>
          <p:cNvPr id="8" name="Rectangle 7"/>
          <p:cNvSpPr/>
          <p:nvPr/>
        </p:nvSpPr>
        <p:spPr>
          <a:xfrm>
            <a:off x="2944167" y="6276894"/>
            <a:ext cx="9247834" cy="453605"/>
          </a:xfrm>
          <a:prstGeom prst="rect">
            <a:avLst/>
          </a:prstGeom>
        </p:spPr>
        <p:txBody>
          <a:bodyPr wrap="square" anchor="ctr" anchorCtr="0">
            <a:noAutofit/>
          </a:bodyPr>
          <a:lstStyle/>
          <a:p>
            <a:pPr algn="r"/>
            <a:r>
              <a:rPr lang="en-US" sz="1200" dirty="0">
                <a:latin typeface="+mj-lt"/>
                <a:cs typeface="Calibri" pitchFamily="34" charset="0"/>
              </a:rPr>
              <a:t>http://jmanandmillerbug.com/wp-content/uploads/2012/02/change.jpg</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48748" y="1033084"/>
            <a:ext cx="7300788" cy="4854866"/>
          </a:xfrm>
          <a:prstGeom prst="rect">
            <a:avLst/>
          </a:prstGeom>
        </p:spPr>
      </p:pic>
    </p:spTree>
    <p:extLst>
      <p:ext uri="{BB962C8B-B14F-4D97-AF65-F5344CB8AC3E}">
        <p14:creationId xmlns:p14="http://schemas.microsoft.com/office/powerpoint/2010/main" val="10185675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sp>
        <p:nvSpPr>
          <p:cNvPr id="5" name="Rectangle 4"/>
          <p:cNvSpPr/>
          <p:nvPr/>
        </p:nvSpPr>
        <p:spPr>
          <a:xfrm>
            <a:off x="3858154" y="3023925"/>
            <a:ext cx="4481976" cy="769441"/>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dirty="0">
                <a:ln>
                  <a:noFill/>
                </a:ln>
                <a:solidFill>
                  <a:srgbClr val="000000"/>
                </a:solidFill>
                <a:effectLst/>
                <a:uLnTx/>
                <a:uFillTx/>
                <a:latin typeface="+mj-lt"/>
                <a:ea typeface="ＭＳ Ｐゴシック" pitchFamily="-72" charset="-128"/>
              </a:rPr>
              <a:t>TDD, BDD, *DD, etc.</a:t>
            </a:r>
          </a:p>
        </p:txBody>
      </p:sp>
    </p:spTree>
    <p:extLst>
      <p:ext uri="{BB962C8B-B14F-4D97-AF65-F5344CB8AC3E}">
        <p14:creationId xmlns:p14="http://schemas.microsoft.com/office/powerpoint/2010/main" val="1140672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http://www.magenic.com</a:t>
            </a:r>
          </a:p>
          <a:p>
            <a:r>
              <a:rPr lang="en-US" dirty="0"/>
              <a:t>http://www.jasonbock.net</a:t>
            </a:r>
          </a:p>
          <a:p>
            <a:r>
              <a:rPr lang="en-US" dirty="0"/>
              <a:t>https://www.twitter.com/jasonbock</a:t>
            </a:r>
          </a:p>
          <a:p>
            <a:r>
              <a:rPr lang="en-US" dirty="0"/>
              <a:t>https://www.github.com/jasonbock</a:t>
            </a:r>
          </a:p>
          <a:p>
            <a:r>
              <a:rPr lang="en-US" dirty="0"/>
              <a:t>jasonb@magenic.com</a:t>
            </a:r>
          </a:p>
          <a:p>
            <a:endParaRPr lang="en-US" dirty="0"/>
          </a:p>
        </p:txBody>
      </p:sp>
      <p:sp>
        <p:nvSpPr>
          <p:cNvPr id="3" name="Title 2"/>
          <p:cNvSpPr>
            <a:spLocks noGrp="1"/>
          </p:cNvSpPr>
          <p:nvPr>
            <p:ph type="title"/>
          </p:nvPr>
        </p:nvSpPr>
        <p:spPr/>
        <p:txBody>
          <a:bodyPr/>
          <a:lstStyle/>
          <a:p>
            <a:r>
              <a:rPr lang="en-US" dirty="0"/>
              <a:t>Personal Info</a:t>
            </a:r>
          </a:p>
        </p:txBody>
      </p:sp>
    </p:spTree>
    <p:extLst>
      <p:ext uri="{BB962C8B-B14F-4D97-AF65-F5344CB8AC3E}">
        <p14:creationId xmlns:p14="http://schemas.microsoft.com/office/powerpoint/2010/main" val="11482488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sp>
        <p:nvSpPr>
          <p:cNvPr id="5" name="Rectangle 4"/>
          <p:cNvSpPr/>
          <p:nvPr/>
        </p:nvSpPr>
        <p:spPr>
          <a:xfrm>
            <a:off x="3858154" y="2732522"/>
            <a:ext cx="4481976" cy="1446550"/>
          </a:xfrm>
          <a:prstGeom prst="rect">
            <a:avLst/>
          </a:prstGeom>
        </p:spPr>
        <p:txBody>
          <a:bodyPr wrap="square">
            <a:spAutoFit/>
          </a:bodyPr>
          <a:lstStyle/>
          <a:p>
            <a:pPr lvl="0" algn="ctr" fontAlgn="base">
              <a:spcBef>
                <a:spcPct val="0"/>
              </a:spcBef>
              <a:spcAft>
                <a:spcPct val="0"/>
              </a:spcAft>
              <a:defRPr/>
            </a:pPr>
            <a:r>
              <a:rPr lang="en-US" sz="4400" dirty="0">
                <a:solidFill>
                  <a:srgbClr val="000000"/>
                </a:solidFill>
                <a:latin typeface="+mj-lt"/>
                <a:ea typeface="ＭＳ Ｐゴシック" pitchFamily="-72" charset="-128"/>
              </a:rPr>
              <a:t>AAA: Arrange, Act, Assert</a:t>
            </a:r>
          </a:p>
        </p:txBody>
      </p:sp>
    </p:spTree>
    <p:extLst>
      <p:ext uri="{BB962C8B-B14F-4D97-AF65-F5344CB8AC3E}">
        <p14:creationId xmlns:p14="http://schemas.microsoft.com/office/powerpoint/2010/main" val="20473962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graphicFrame>
        <p:nvGraphicFramePr>
          <p:cNvPr id="2" name="Content Placeholder 1"/>
          <p:cNvGraphicFramePr>
            <a:graphicFrameLocks noGrp="1"/>
          </p:cNvGraphicFramePr>
          <p:nvPr>
            <p:ph idx="1"/>
            <p:extLst/>
          </p:nvPr>
        </p:nvGraphicFramePr>
        <p:xfrm>
          <a:off x="432154" y="911225"/>
          <a:ext cx="11430000" cy="4810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17512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sp>
        <p:nvSpPr>
          <p:cNvPr id="8" name="Rectangle 7"/>
          <p:cNvSpPr/>
          <p:nvPr/>
        </p:nvSpPr>
        <p:spPr>
          <a:xfrm>
            <a:off x="2944167" y="6276894"/>
            <a:ext cx="9247834" cy="453605"/>
          </a:xfrm>
          <a:prstGeom prst="rect">
            <a:avLst/>
          </a:prstGeom>
        </p:spPr>
        <p:txBody>
          <a:bodyPr wrap="square" anchor="ctr" anchorCtr="0">
            <a:noAutofit/>
          </a:bodyPr>
          <a:lstStyle/>
          <a:p>
            <a:pPr algn="r"/>
            <a:r>
              <a:rPr lang="en-US" sz="1200" dirty="0">
                <a:latin typeface="+mj-lt"/>
                <a:cs typeface="Calibri" pitchFamily="34" charset="0"/>
              </a:rPr>
              <a:t>http://bit.ly/12NjkUn</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80" y="1147672"/>
            <a:ext cx="6178323" cy="4633742"/>
          </a:xfrm>
          <a:prstGeom prst="rect">
            <a:avLst/>
          </a:prstGeom>
        </p:spPr>
      </p:pic>
    </p:spTree>
    <p:extLst>
      <p:ext uri="{BB962C8B-B14F-4D97-AF65-F5344CB8AC3E}">
        <p14:creationId xmlns:p14="http://schemas.microsoft.com/office/powerpoint/2010/main" val="8567495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sp>
        <p:nvSpPr>
          <p:cNvPr id="2" name="Rectangle 1"/>
          <p:cNvSpPr/>
          <p:nvPr/>
        </p:nvSpPr>
        <p:spPr>
          <a:xfrm>
            <a:off x="2622616" y="2512088"/>
            <a:ext cx="2220685" cy="1467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Person</a:t>
            </a:r>
          </a:p>
        </p:txBody>
      </p:sp>
      <p:sp>
        <p:nvSpPr>
          <p:cNvPr id="7" name="Rectangle 6"/>
          <p:cNvSpPr/>
          <p:nvPr/>
        </p:nvSpPr>
        <p:spPr>
          <a:xfrm>
            <a:off x="7166146" y="2512088"/>
            <a:ext cx="2220685" cy="1467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PersonRepository</a:t>
            </a:r>
            <a:endParaRPr lang="en-US" dirty="0"/>
          </a:p>
        </p:txBody>
      </p:sp>
      <p:sp>
        <p:nvSpPr>
          <p:cNvPr id="9" name="Right Arrow 8"/>
          <p:cNvSpPr/>
          <p:nvPr/>
        </p:nvSpPr>
        <p:spPr>
          <a:xfrm>
            <a:off x="5025009" y="3009480"/>
            <a:ext cx="1959428" cy="4722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98011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sp>
        <p:nvSpPr>
          <p:cNvPr id="2" name="Rectangle 1"/>
          <p:cNvSpPr/>
          <p:nvPr/>
        </p:nvSpPr>
        <p:spPr>
          <a:xfrm>
            <a:off x="2622616" y="3496825"/>
            <a:ext cx="2220685" cy="1467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Person</a:t>
            </a:r>
          </a:p>
        </p:txBody>
      </p:sp>
      <p:sp>
        <p:nvSpPr>
          <p:cNvPr id="7" name="Rectangle 6"/>
          <p:cNvSpPr/>
          <p:nvPr/>
        </p:nvSpPr>
        <p:spPr>
          <a:xfrm>
            <a:off x="7166146" y="3496825"/>
            <a:ext cx="2220685" cy="1467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PersonRepository</a:t>
            </a:r>
            <a:endParaRPr lang="en-US" dirty="0"/>
          </a:p>
        </p:txBody>
      </p:sp>
      <p:sp>
        <p:nvSpPr>
          <p:cNvPr id="6" name="Rectangle 5"/>
          <p:cNvSpPr/>
          <p:nvPr/>
        </p:nvSpPr>
        <p:spPr>
          <a:xfrm>
            <a:off x="4945461" y="1413114"/>
            <a:ext cx="2220685" cy="1467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IPersonRepository</a:t>
            </a:r>
            <a:endParaRPr lang="en-US" dirty="0"/>
          </a:p>
        </p:txBody>
      </p:sp>
      <p:cxnSp>
        <p:nvCxnSpPr>
          <p:cNvPr id="8" name="Elbow Connector 7"/>
          <p:cNvCxnSpPr>
            <a:stCxn id="2" idx="0"/>
            <a:endCxn id="6" idx="1"/>
          </p:cNvCxnSpPr>
          <p:nvPr/>
        </p:nvCxnSpPr>
        <p:spPr>
          <a:xfrm rot="5400000" flipH="1" flipV="1">
            <a:off x="3664120" y="2215484"/>
            <a:ext cx="1350181" cy="1212502"/>
          </a:xfrm>
          <a:prstGeom prst="bentConnector2">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9" name="Right Arrow 8"/>
          <p:cNvSpPr/>
          <p:nvPr/>
        </p:nvSpPr>
        <p:spPr>
          <a:xfrm rot="10800000">
            <a:off x="5025009" y="3994217"/>
            <a:ext cx="1959428" cy="4722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Elbow Connector 14"/>
          <p:cNvCxnSpPr>
            <a:stCxn id="7" idx="0"/>
            <a:endCxn id="6" idx="3"/>
          </p:cNvCxnSpPr>
          <p:nvPr/>
        </p:nvCxnSpPr>
        <p:spPr>
          <a:xfrm rot="16200000" flipV="1">
            <a:off x="7046228" y="2266563"/>
            <a:ext cx="1350181" cy="1110343"/>
          </a:xfrm>
          <a:prstGeom prst="bentConnector2">
            <a:avLst/>
          </a:prstGeom>
          <a:ln w="2540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71418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sp>
        <p:nvSpPr>
          <p:cNvPr id="2" name="Rectangle 1"/>
          <p:cNvSpPr/>
          <p:nvPr/>
        </p:nvSpPr>
        <p:spPr>
          <a:xfrm>
            <a:off x="2622616" y="3496825"/>
            <a:ext cx="2220685" cy="1467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Person</a:t>
            </a:r>
          </a:p>
        </p:txBody>
      </p:sp>
      <p:sp>
        <p:nvSpPr>
          <p:cNvPr id="7" name="Rectangle 6"/>
          <p:cNvSpPr/>
          <p:nvPr/>
        </p:nvSpPr>
        <p:spPr>
          <a:xfrm>
            <a:off x="7166146" y="3496825"/>
            <a:ext cx="2912351" cy="1467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PersonRepositoryMock</a:t>
            </a:r>
            <a:endParaRPr lang="en-US" dirty="0"/>
          </a:p>
        </p:txBody>
      </p:sp>
      <p:sp>
        <p:nvSpPr>
          <p:cNvPr id="6" name="Rectangle 5"/>
          <p:cNvSpPr/>
          <p:nvPr/>
        </p:nvSpPr>
        <p:spPr>
          <a:xfrm>
            <a:off x="4945461" y="1413114"/>
            <a:ext cx="2220685" cy="1467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IPersonRepository</a:t>
            </a:r>
            <a:endParaRPr lang="en-US" dirty="0"/>
          </a:p>
        </p:txBody>
      </p:sp>
      <p:cxnSp>
        <p:nvCxnSpPr>
          <p:cNvPr id="8" name="Elbow Connector 7"/>
          <p:cNvCxnSpPr>
            <a:stCxn id="2" idx="0"/>
            <a:endCxn id="6" idx="1"/>
          </p:cNvCxnSpPr>
          <p:nvPr/>
        </p:nvCxnSpPr>
        <p:spPr>
          <a:xfrm rot="5400000" flipH="1" flipV="1">
            <a:off x="3664120" y="2215484"/>
            <a:ext cx="1350181" cy="1212502"/>
          </a:xfrm>
          <a:prstGeom prst="bentConnector2">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9" name="Right Arrow 8"/>
          <p:cNvSpPr/>
          <p:nvPr/>
        </p:nvSpPr>
        <p:spPr>
          <a:xfrm rot="10800000">
            <a:off x="5025009" y="3994217"/>
            <a:ext cx="1959428" cy="4722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Elbow Connector 14"/>
          <p:cNvCxnSpPr>
            <a:stCxn id="7" idx="0"/>
            <a:endCxn id="6" idx="3"/>
          </p:cNvCxnSpPr>
          <p:nvPr/>
        </p:nvCxnSpPr>
        <p:spPr>
          <a:xfrm rot="16200000" flipV="1">
            <a:off x="7046228" y="2266563"/>
            <a:ext cx="1350181" cy="1110343"/>
          </a:xfrm>
          <a:prstGeom prst="bentConnector2">
            <a:avLst/>
          </a:prstGeom>
          <a:ln w="2540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71467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432154" y="911225"/>
          <a:ext cx="11430000" cy="4810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Testing</a:t>
            </a:r>
          </a:p>
        </p:txBody>
      </p:sp>
    </p:spTree>
    <p:extLst>
      <p:ext uri="{BB962C8B-B14F-4D97-AF65-F5344CB8AC3E}">
        <p14:creationId xmlns:p14="http://schemas.microsoft.com/office/powerpoint/2010/main" val="41023729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sp>
        <p:nvSpPr>
          <p:cNvPr id="8" name="Rectangle 7"/>
          <p:cNvSpPr/>
          <p:nvPr/>
        </p:nvSpPr>
        <p:spPr>
          <a:xfrm>
            <a:off x="2944167" y="6276894"/>
            <a:ext cx="9247834" cy="453605"/>
          </a:xfrm>
          <a:prstGeom prst="rect">
            <a:avLst/>
          </a:prstGeom>
        </p:spPr>
        <p:txBody>
          <a:bodyPr wrap="square" anchor="ctr" anchorCtr="0">
            <a:noAutofit/>
          </a:bodyPr>
          <a:lstStyle/>
          <a:p>
            <a:pPr algn="r"/>
            <a:r>
              <a:rPr lang="en-US" sz="1200" dirty="0">
                <a:latin typeface="+mj-lt"/>
                <a:cs typeface="Calibri" pitchFamily="34" charset="0"/>
              </a:rPr>
              <a:t>https://news.leavitt.com/wp-content/uploads/2011/07/Green-umbrella.jpg</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9997" y="1135464"/>
            <a:ext cx="6918290" cy="4612193"/>
          </a:xfrm>
          <a:prstGeom prst="rect">
            <a:avLst/>
          </a:prstGeom>
        </p:spPr>
      </p:pic>
    </p:spTree>
    <p:extLst>
      <p:ext uri="{BB962C8B-B14F-4D97-AF65-F5344CB8AC3E}">
        <p14:creationId xmlns:p14="http://schemas.microsoft.com/office/powerpoint/2010/main" val="21243378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Writing Tests in .NET</a:t>
            </a:r>
          </a:p>
        </p:txBody>
      </p:sp>
      <p:sp>
        <p:nvSpPr>
          <p:cNvPr id="3" name="Text Placeholder 2"/>
          <p:cNvSpPr>
            <a:spLocks noGrp="1"/>
          </p:cNvSpPr>
          <p:nvPr>
            <p:ph type="body" idx="1"/>
          </p:nvPr>
        </p:nvSpPr>
        <p:spPr/>
        <p:txBody>
          <a:bodyPr/>
          <a:lstStyle/>
          <a:p>
            <a:r>
              <a:rPr lang="en-US" dirty="0"/>
              <a:t>Testability in .NET</a:t>
            </a:r>
          </a:p>
        </p:txBody>
      </p:sp>
    </p:spTree>
    <p:extLst>
      <p:ext uri="{BB962C8B-B14F-4D97-AF65-F5344CB8AC3E}">
        <p14:creationId xmlns:p14="http://schemas.microsoft.com/office/powerpoint/2010/main" val="17085649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Conclusion	</a:t>
            </a:r>
          </a:p>
        </p:txBody>
      </p:sp>
      <p:sp>
        <p:nvSpPr>
          <p:cNvPr id="8" name="Rectangle 7"/>
          <p:cNvSpPr/>
          <p:nvPr/>
        </p:nvSpPr>
        <p:spPr>
          <a:xfrm>
            <a:off x="2944167" y="6276894"/>
            <a:ext cx="9247834" cy="453605"/>
          </a:xfrm>
          <a:prstGeom prst="rect">
            <a:avLst/>
          </a:prstGeom>
        </p:spPr>
        <p:txBody>
          <a:bodyPr wrap="square" anchor="ctr" anchorCtr="0">
            <a:noAutofit/>
          </a:bodyPr>
          <a:lstStyle/>
          <a:p>
            <a:pPr algn="r"/>
            <a:r>
              <a:rPr lang="en-US" sz="1200" dirty="0">
                <a:latin typeface="+mj-lt"/>
                <a:cs typeface="Calibri" pitchFamily="34" charset="0"/>
              </a:rPr>
              <a:t>http://snowbrains.com/wp-content/uploads/2013/04/mount-everest.jpg</a:t>
            </a:r>
          </a:p>
          <a:p>
            <a:pPr algn="r"/>
            <a:r>
              <a:rPr lang="en-US" sz="1200" dirty="0">
                <a:latin typeface="+mj-lt"/>
                <a:cs typeface="Calibri" pitchFamily="34" charset="0"/>
              </a:rPr>
              <a:t>http://worldwide.streamer.espeakers.com/assets/9/9179/30001.jpg</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499" y="1434708"/>
            <a:ext cx="5201288" cy="390096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15139" y="1434707"/>
            <a:ext cx="5853456" cy="3900967"/>
          </a:xfrm>
          <a:prstGeom prst="rect">
            <a:avLst/>
          </a:prstGeom>
        </p:spPr>
      </p:pic>
    </p:spTree>
    <p:extLst>
      <p:ext uri="{BB962C8B-B14F-4D97-AF65-F5344CB8AC3E}">
        <p14:creationId xmlns:p14="http://schemas.microsoft.com/office/powerpoint/2010/main" val="2992480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ctr" anchorCtr="0"/>
          <a:lstStyle/>
          <a:p>
            <a:pPr marL="68580" indent="0" algn="ctr">
              <a:buNone/>
            </a:pPr>
            <a:r>
              <a:rPr lang="en-US" sz="3800" dirty="0"/>
              <a:t>https://github.com/JasonBock/TestabilityInDotNet</a:t>
            </a:r>
          </a:p>
          <a:p>
            <a:pPr marL="68580" indent="0" algn="ctr">
              <a:buNone/>
            </a:pPr>
            <a:endParaRPr lang="en-US" sz="3800" dirty="0"/>
          </a:p>
          <a:p>
            <a:pPr marL="68580" indent="0" algn="ctr">
              <a:buNone/>
            </a:pPr>
            <a:r>
              <a:rPr lang="en-US" sz="3800" dirty="0"/>
              <a:t>https://github.com/JasonBock/Presentations/</a:t>
            </a:r>
          </a:p>
          <a:p>
            <a:pPr marL="68580" indent="0" algn="ctr">
              <a:buNone/>
            </a:pPr>
            <a:r>
              <a:rPr lang="en-US" sz="3800" dirty="0"/>
              <a:t>blob/master/Testability%20in%20%2CNET.pptx</a:t>
            </a:r>
          </a:p>
        </p:txBody>
      </p:sp>
      <p:sp>
        <p:nvSpPr>
          <p:cNvPr id="3" name="Title 2"/>
          <p:cNvSpPr>
            <a:spLocks noGrp="1"/>
          </p:cNvSpPr>
          <p:nvPr>
            <p:ph type="title"/>
          </p:nvPr>
        </p:nvSpPr>
        <p:spPr/>
        <p:txBody>
          <a:bodyPr/>
          <a:lstStyle/>
          <a:p>
            <a:r>
              <a:rPr lang="en-US" dirty="0"/>
              <a:t>Downloads</a:t>
            </a:r>
          </a:p>
        </p:txBody>
      </p:sp>
    </p:spTree>
    <p:extLst>
      <p:ext uri="{BB962C8B-B14F-4D97-AF65-F5344CB8AC3E}">
        <p14:creationId xmlns:p14="http://schemas.microsoft.com/office/powerpoint/2010/main" val="31125830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Testability in .NET</a:t>
            </a:r>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idx="10"/>
          </p:nvPr>
        </p:nvSpPr>
        <p:spPr/>
        <p:txBody>
          <a:bodyPr/>
          <a:lstStyle/>
          <a:p>
            <a:r>
              <a:rPr lang="en-US" dirty="0"/>
              <a:t>Jason Bock</a:t>
            </a:r>
          </a:p>
          <a:p>
            <a:r>
              <a:rPr lang="en-US" dirty="0"/>
              <a:t>Magenic</a:t>
            </a:r>
          </a:p>
        </p:txBody>
      </p:sp>
      <p:sp>
        <p:nvSpPr>
          <p:cNvPr id="5" name="Text Placeholder 4"/>
          <p:cNvSpPr>
            <a:spLocks noGrp="1"/>
          </p:cNvSpPr>
          <p:nvPr>
            <p:ph type="body" idx="11"/>
          </p:nvPr>
        </p:nvSpPr>
        <p:spPr/>
        <p:txBody>
          <a:bodyPr/>
          <a:lstStyle/>
          <a:p>
            <a:endParaRPr lang="en-US" dirty="0"/>
          </a:p>
        </p:txBody>
      </p:sp>
      <p:sp>
        <p:nvSpPr>
          <p:cNvPr id="6" name="TextBox 5"/>
          <p:cNvSpPr txBox="1"/>
          <p:nvPr/>
        </p:nvSpPr>
        <p:spPr>
          <a:xfrm>
            <a:off x="2383704" y="3637066"/>
            <a:ext cx="6227733" cy="2521226"/>
          </a:xfrm>
          <a:prstGeom prst="rect">
            <a:avLst/>
          </a:prstGeom>
          <a:noFill/>
        </p:spPr>
        <p:txBody>
          <a:bodyPr wrap="square" rtlCol="0" anchor="ctr" anchorCtr="0">
            <a:noAutofit/>
          </a:bodyPr>
          <a:lstStyle/>
          <a:p>
            <a:r>
              <a:rPr lang="en-US" dirty="0"/>
              <a:t>Remember…</a:t>
            </a:r>
          </a:p>
          <a:p>
            <a:pPr marL="285750" indent="-285750">
              <a:buFont typeface="Arial" panose="020B0604020202020204" pitchFamily="34" charset="0"/>
              <a:buChar char="•"/>
            </a:pPr>
            <a:r>
              <a:rPr lang="en-US" dirty="0"/>
              <a:t>https://github.com/JasonBock/TestabilityInDotNet</a:t>
            </a:r>
          </a:p>
          <a:p>
            <a:pPr marL="285750" indent="-285750">
              <a:buFont typeface="Arial" panose="020B0604020202020204" pitchFamily="34" charset="0"/>
              <a:buChar char="•"/>
            </a:pPr>
            <a:r>
              <a:rPr lang="en-US" dirty="0"/>
              <a:t>https://github.com/JasonBock/Presentations/blob/master/Testability%20in%20%2CNET.pptx</a:t>
            </a:r>
          </a:p>
          <a:p>
            <a:pPr marL="285750" indent="-285750">
              <a:buFont typeface="Arial" panose="020B0604020202020204" pitchFamily="34" charset="0"/>
              <a:buChar char="•"/>
            </a:pPr>
            <a:r>
              <a:rPr lang="en-US" dirty="0"/>
              <a:t>References in the notes on this slide</a:t>
            </a:r>
          </a:p>
        </p:txBody>
      </p:sp>
    </p:spTree>
    <p:extLst>
      <p:ext uri="{BB962C8B-B14F-4D97-AF65-F5344CB8AC3E}">
        <p14:creationId xmlns:p14="http://schemas.microsoft.com/office/powerpoint/2010/main" val="3576704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sp>
        <p:nvSpPr>
          <p:cNvPr id="8" name="Rectangle 7"/>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https://d233tsjqri9sf7.cloudfront.net/files/kanko/353/353--9bc2432e4abfbcc89209f84dc702e124.jpg</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1699" y="1021533"/>
            <a:ext cx="7326037" cy="4886898"/>
          </a:xfrm>
          <a:prstGeom prst="rect">
            <a:avLst/>
          </a:prstGeom>
        </p:spPr>
      </p:pic>
    </p:spTree>
    <p:extLst>
      <p:ext uri="{BB962C8B-B14F-4D97-AF65-F5344CB8AC3E}">
        <p14:creationId xmlns:p14="http://schemas.microsoft.com/office/powerpoint/2010/main" val="174644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9215" y="2024255"/>
            <a:ext cx="2868410" cy="2923046"/>
          </a:xfrm>
          <a:prstGeom prst="rect">
            <a:avLst/>
          </a:prstGeom>
        </p:spPr>
      </p:pic>
      <p:sp>
        <p:nvSpPr>
          <p:cNvPr id="2" name="Rectangle 1"/>
          <p:cNvSpPr/>
          <p:nvPr/>
        </p:nvSpPr>
        <p:spPr>
          <a:xfrm>
            <a:off x="1882389" y="2024255"/>
            <a:ext cx="4407877" cy="2308324"/>
          </a:xfrm>
          <a:prstGeom prst="rect">
            <a:avLst/>
          </a:prstGeom>
        </p:spPr>
        <p:txBody>
          <a:bodyPr wrap="square">
            <a:spAutoFit/>
          </a:bodyPr>
          <a:lstStyle/>
          <a:p>
            <a:r>
              <a:rPr lang="en-US" sz="3600" dirty="0"/>
              <a:t>“Why write unit tests when you write perfect code?!”</a:t>
            </a:r>
          </a:p>
          <a:p>
            <a:r>
              <a:rPr lang="en-US" sz="3600" dirty="0"/>
              <a:t>Brent Edwards</a:t>
            </a:r>
          </a:p>
        </p:txBody>
      </p:sp>
    </p:spTree>
    <p:extLst>
      <p:ext uri="{BB962C8B-B14F-4D97-AF65-F5344CB8AC3E}">
        <p14:creationId xmlns:p14="http://schemas.microsoft.com/office/powerpoint/2010/main" val="2960577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8074" y="990417"/>
            <a:ext cx="1142857" cy="113333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6230" y="944546"/>
            <a:ext cx="1142857" cy="113333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8074" y="0"/>
            <a:ext cx="6851223" cy="6088045"/>
          </a:xfrm>
          <a:prstGeom prst="rect">
            <a:avLst/>
          </a:prstGeom>
        </p:spPr>
      </p:pic>
      <p:sp>
        <p:nvSpPr>
          <p:cNvPr id="9" name="Rectangle 3"/>
          <p:cNvSpPr txBox="1">
            <a:spLocks noChangeArrowheads="1"/>
          </p:cNvSpPr>
          <p:nvPr/>
        </p:nvSpPr>
        <p:spPr>
          <a:xfrm>
            <a:off x="2940817" y="2523399"/>
            <a:ext cx="5943600" cy="265563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Franklin Gothic Book" panose="020B0503020102020204" pitchFamily="34" charset="0"/>
              <a:buNone/>
            </a:pPr>
            <a:r>
              <a:rPr lang="en-US" dirty="0">
                <a:latin typeface="Consolas" panose="020B0609020204030204" pitchFamily="49" charset="0"/>
                <a:cs typeface="Consolas" panose="020B0609020204030204" pitchFamily="49" charset="0"/>
              </a:rPr>
              <a:t>public static class Adding</a:t>
            </a:r>
          </a:p>
          <a:p>
            <a:pPr marL="0" indent="0">
              <a:buFont typeface="Franklin Gothic Book" panose="020B0503020102020204" pitchFamily="34" charset="0"/>
              <a:buNone/>
            </a:pPr>
            <a:r>
              <a:rPr lang="en-US" dirty="0">
                <a:latin typeface="Consolas" panose="020B0609020204030204" pitchFamily="49" charset="0"/>
                <a:cs typeface="Consolas" panose="020B0609020204030204" pitchFamily="49" charset="0"/>
              </a:rPr>
              <a:t>{</a:t>
            </a:r>
          </a:p>
          <a:p>
            <a:pPr marL="0" indent="0">
              <a:buFont typeface="Franklin Gothic Book" panose="020B0503020102020204" pitchFamily="34" charset="0"/>
              <a:buNone/>
            </a:pPr>
            <a:r>
              <a:rPr lang="en-US" dirty="0">
                <a:latin typeface="Consolas" panose="020B0609020204030204" pitchFamily="49" charset="0"/>
                <a:cs typeface="Consolas" panose="020B0609020204030204" pitchFamily="49" charset="0"/>
              </a:rPr>
              <a:t>  public static </a:t>
            </a:r>
            <a:r>
              <a:rPr lang="en-US" dirty="0" err="1">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Add(</a:t>
            </a:r>
            <a:r>
              <a:rPr lang="en-US" dirty="0" err="1">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x, </a:t>
            </a:r>
            <a:r>
              <a:rPr lang="en-US" dirty="0" err="1">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y)</a:t>
            </a:r>
          </a:p>
          <a:p>
            <a:pPr marL="0" indent="0">
              <a:buFont typeface="Franklin Gothic Book" panose="020B0503020102020204" pitchFamily="34" charset="0"/>
              <a:buNone/>
            </a:pPr>
            <a:r>
              <a:rPr lang="en-US" dirty="0">
                <a:latin typeface="Consolas" panose="020B0609020204030204" pitchFamily="49" charset="0"/>
                <a:cs typeface="Consolas" panose="020B0609020204030204" pitchFamily="49" charset="0"/>
              </a:rPr>
              <a:t>  {</a:t>
            </a:r>
          </a:p>
          <a:p>
            <a:pPr marL="0" indent="0">
              <a:buFont typeface="Franklin Gothic Book" panose="020B0503020102020204" pitchFamily="34" charset="0"/>
              <a:buNone/>
            </a:pPr>
            <a:r>
              <a:rPr lang="en-US" dirty="0">
                <a:latin typeface="Consolas" panose="020B0609020204030204" pitchFamily="49" charset="0"/>
                <a:cs typeface="Consolas" panose="020B0609020204030204" pitchFamily="49" charset="0"/>
              </a:rPr>
              <a:t>    return x + y;</a:t>
            </a:r>
          </a:p>
          <a:p>
            <a:pPr marL="0" indent="0">
              <a:buFont typeface="Franklin Gothic Book" panose="020B0503020102020204" pitchFamily="34" charset="0"/>
              <a:buNone/>
            </a:pPr>
            <a:r>
              <a:rPr lang="en-US" dirty="0">
                <a:latin typeface="Consolas" panose="020B0609020204030204" pitchFamily="49" charset="0"/>
                <a:cs typeface="Consolas" panose="020B0609020204030204" pitchFamily="49" charset="0"/>
              </a:rPr>
              <a:t>  }</a:t>
            </a:r>
          </a:p>
          <a:p>
            <a:pPr marL="0" indent="0">
              <a:buFont typeface="Franklin Gothic Book" panose="020B0503020102020204" pitchFamily="34" charset="0"/>
              <a:buNone/>
            </a:pPr>
            <a:r>
              <a:rPr lang="en-US" dirty="0">
                <a:latin typeface="Consolas" panose="020B0609020204030204" pitchFamily="49" charset="0"/>
                <a:cs typeface="Consolas" panose="020B0609020204030204" pitchFamily="49" charset="0"/>
              </a:rPr>
              <a:t>}</a:t>
            </a:r>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95848" y="4171193"/>
            <a:ext cx="2015675" cy="2015675"/>
          </a:xfrm>
          <a:prstGeom prst="rect">
            <a:avLst/>
          </a:prstGeom>
        </p:spPr>
      </p:pic>
    </p:spTree>
    <p:extLst>
      <p:ext uri="{BB962C8B-B14F-4D97-AF65-F5344CB8AC3E}">
        <p14:creationId xmlns:p14="http://schemas.microsoft.com/office/powerpoint/2010/main" val="3602029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sp>
        <p:nvSpPr>
          <p:cNvPr id="6" name="Content Placeholder 1"/>
          <p:cNvSpPr>
            <a:spLocks noGrp="1"/>
          </p:cNvSpPr>
          <p:nvPr>
            <p:ph idx="1"/>
          </p:nvPr>
        </p:nvSpPr>
        <p:spPr>
          <a:xfrm>
            <a:off x="432154" y="911225"/>
            <a:ext cx="11430000" cy="4810845"/>
          </a:xfrm>
        </p:spPr>
        <p:txBody>
          <a:bodyPr/>
          <a:lstStyle/>
          <a:p>
            <a:r>
              <a:rPr lang="en-US" dirty="0"/>
              <a:t>There’s no interface!</a:t>
            </a:r>
          </a:p>
          <a:p>
            <a:r>
              <a:rPr lang="en-US" dirty="0"/>
              <a:t>It’s not using generics!</a:t>
            </a:r>
          </a:p>
          <a:p>
            <a:r>
              <a:rPr lang="en-US" dirty="0"/>
              <a:t>You only take two parameters!</a:t>
            </a:r>
          </a:p>
          <a:p>
            <a:r>
              <a:rPr lang="en-US" dirty="0"/>
              <a:t>Your naming conventions are horrible!</a:t>
            </a:r>
          </a:p>
          <a:p>
            <a:r>
              <a:rPr lang="en-US" dirty="0"/>
              <a:t>The performance stinks!</a:t>
            </a:r>
          </a:p>
          <a:p>
            <a:r>
              <a:rPr lang="en-US" dirty="0"/>
              <a:t>You’re not using Code Contracts!</a:t>
            </a:r>
          </a:p>
          <a:p>
            <a:r>
              <a:rPr lang="en-US" dirty="0"/>
              <a:t>You forgot about overflows!</a:t>
            </a:r>
          </a:p>
          <a:p>
            <a:r>
              <a:rPr lang="en-US" dirty="0"/>
              <a:t>You shouldn’t be allowed near a compiler!</a:t>
            </a:r>
          </a:p>
        </p:txBody>
      </p:sp>
    </p:spTree>
    <p:extLst>
      <p:ext uri="{BB962C8B-B14F-4D97-AF65-F5344CB8AC3E}">
        <p14:creationId xmlns:p14="http://schemas.microsoft.com/office/powerpoint/2010/main" val="3616016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8938" y="4101348"/>
            <a:ext cx="1828800" cy="1828800"/>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82099" y="795142"/>
            <a:ext cx="1195598" cy="1195598"/>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08982" y="795142"/>
            <a:ext cx="1195598" cy="1195598"/>
          </a:xfrm>
          <a:prstGeom prst="rect">
            <a:avLst/>
          </a:prstGeom>
        </p:spPr>
      </p:pic>
      <p:sp>
        <p:nvSpPr>
          <p:cNvPr id="14" name="Rectangle 3"/>
          <p:cNvSpPr txBox="1">
            <a:spLocks noChangeArrowheads="1"/>
          </p:cNvSpPr>
          <p:nvPr/>
        </p:nvSpPr>
        <p:spPr>
          <a:xfrm>
            <a:off x="3179898" y="2360118"/>
            <a:ext cx="5526881" cy="265563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Franklin Gothic Book" panose="020B0503020102020204" pitchFamily="34" charset="0"/>
              <a:buNone/>
            </a:pPr>
            <a:r>
              <a:rPr lang="en-US" dirty="0">
                <a:latin typeface="Comic Sans MS" panose="030F0702030302020204" pitchFamily="66" charset="0"/>
                <a:cs typeface="Consolas" panose="020B0609020204030204" pitchFamily="49" charset="0"/>
              </a:rPr>
              <a:t>public static class Adding</a:t>
            </a:r>
          </a:p>
          <a:p>
            <a:pPr marL="0" indent="0">
              <a:buFont typeface="Franklin Gothic Book" panose="020B0503020102020204" pitchFamily="34" charset="0"/>
              <a:buNone/>
            </a:pPr>
            <a:r>
              <a:rPr lang="en-US" dirty="0">
                <a:latin typeface="Comic Sans MS" panose="030F0702030302020204" pitchFamily="66" charset="0"/>
                <a:cs typeface="Consolas" panose="020B0609020204030204" pitchFamily="49" charset="0"/>
              </a:rPr>
              <a:t>{</a:t>
            </a:r>
          </a:p>
          <a:p>
            <a:pPr marL="0" indent="0">
              <a:buFont typeface="Franklin Gothic Book" panose="020B0503020102020204" pitchFamily="34" charset="0"/>
              <a:buNone/>
            </a:pPr>
            <a:r>
              <a:rPr lang="en-US" dirty="0">
                <a:latin typeface="Comic Sans MS" panose="030F0702030302020204" pitchFamily="66" charset="0"/>
                <a:cs typeface="Consolas" panose="020B0609020204030204" pitchFamily="49" charset="0"/>
              </a:rPr>
              <a:t>  public static </a:t>
            </a:r>
            <a:r>
              <a:rPr lang="en-US" dirty="0" err="1">
                <a:latin typeface="Comic Sans MS" panose="030F0702030302020204" pitchFamily="66" charset="0"/>
                <a:cs typeface="Consolas" panose="020B0609020204030204" pitchFamily="49" charset="0"/>
              </a:rPr>
              <a:t>int</a:t>
            </a:r>
            <a:r>
              <a:rPr lang="en-US" dirty="0">
                <a:latin typeface="Comic Sans MS" panose="030F0702030302020204" pitchFamily="66" charset="0"/>
                <a:cs typeface="Consolas" panose="020B0609020204030204" pitchFamily="49" charset="0"/>
              </a:rPr>
              <a:t> Add(</a:t>
            </a:r>
            <a:r>
              <a:rPr lang="en-US" dirty="0" err="1">
                <a:latin typeface="Comic Sans MS" panose="030F0702030302020204" pitchFamily="66" charset="0"/>
                <a:cs typeface="Consolas" panose="020B0609020204030204" pitchFamily="49" charset="0"/>
              </a:rPr>
              <a:t>int</a:t>
            </a:r>
            <a:r>
              <a:rPr lang="en-US" dirty="0">
                <a:latin typeface="Comic Sans MS" panose="030F0702030302020204" pitchFamily="66" charset="0"/>
                <a:cs typeface="Consolas" panose="020B0609020204030204" pitchFamily="49" charset="0"/>
              </a:rPr>
              <a:t> x, </a:t>
            </a:r>
            <a:r>
              <a:rPr lang="en-US" dirty="0" err="1">
                <a:latin typeface="Comic Sans MS" panose="030F0702030302020204" pitchFamily="66" charset="0"/>
                <a:cs typeface="Consolas" panose="020B0609020204030204" pitchFamily="49" charset="0"/>
              </a:rPr>
              <a:t>int</a:t>
            </a:r>
            <a:r>
              <a:rPr lang="en-US" dirty="0">
                <a:latin typeface="Comic Sans MS" panose="030F0702030302020204" pitchFamily="66" charset="0"/>
                <a:cs typeface="Consolas" panose="020B0609020204030204" pitchFamily="49" charset="0"/>
              </a:rPr>
              <a:t> y)</a:t>
            </a:r>
          </a:p>
          <a:p>
            <a:pPr marL="0" indent="0">
              <a:buFont typeface="Franklin Gothic Book" panose="020B0503020102020204" pitchFamily="34" charset="0"/>
              <a:buNone/>
            </a:pPr>
            <a:r>
              <a:rPr lang="en-US" dirty="0">
                <a:latin typeface="Comic Sans MS" panose="030F0702030302020204" pitchFamily="66" charset="0"/>
                <a:cs typeface="Consolas" panose="020B0609020204030204" pitchFamily="49" charset="0"/>
              </a:rPr>
              <a:t>  {</a:t>
            </a:r>
          </a:p>
          <a:p>
            <a:pPr marL="0" indent="0">
              <a:buFont typeface="Franklin Gothic Book" panose="020B0503020102020204" pitchFamily="34" charset="0"/>
              <a:buNone/>
            </a:pPr>
            <a:r>
              <a:rPr lang="en-US" dirty="0">
                <a:latin typeface="Comic Sans MS" panose="030F0702030302020204" pitchFamily="66" charset="0"/>
                <a:cs typeface="Consolas" panose="020B0609020204030204" pitchFamily="49" charset="0"/>
              </a:rPr>
              <a:t>    return x + y;</a:t>
            </a:r>
          </a:p>
          <a:p>
            <a:pPr marL="0" indent="0">
              <a:buFont typeface="Franklin Gothic Book" panose="020B0503020102020204" pitchFamily="34" charset="0"/>
              <a:buNone/>
            </a:pPr>
            <a:r>
              <a:rPr lang="en-US" dirty="0">
                <a:latin typeface="Comic Sans MS" panose="030F0702030302020204" pitchFamily="66" charset="0"/>
                <a:cs typeface="Consolas" panose="020B0609020204030204" pitchFamily="49" charset="0"/>
              </a:rPr>
              <a:t>  }</a:t>
            </a:r>
          </a:p>
          <a:p>
            <a:pPr marL="0" indent="0">
              <a:buFont typeface="Franklin Gothic Book" panose="020B0503020102020204" pitchFamily="34" charset="0"/>
              <a:buNone/>
            </a:pPr>
            <a:r>
              <a:rPr lang="en-US" dirty="0">
                <a:latin typeface="Comic Sans MS" panose="030F0702030302020204" pitchFamily="66" charset="0"/>
                <a:cs typeface="Consolas" panose="020B0609020204030204" pitchFamily="49" charset="0"/>
              </a:rPr>
              <a:t>}</a:t>
            </a:r>
          </a:p>
        </p:txBody>
      </p:sp>
    </p:spTree>
    <p:extLst>
      <p:ext uri="{BB962C8B-B14F-4D97-AF65-F5344CB8AC3E}">
        <p14:creationId xmlns:p14="http://schemas.microsoft.com/office/powerpoint/2010/main" val="63801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GNC_PPT_FINAL">
  <a:themeElements>
    <a:clrScheme name="MAGENIC COLORS">
      <a:dk1>
        <a:srgbClr val="53565A"/>
      </a:dk1>
      <a:lt1>
        <a:sysClr val="window" lastClr="FFFFFF"/>
      </a:lt1>
      <a:dk2>
        <a:srgbClr val="78BE3C"/>
      </a:dk2>
      <a:lt2>
        <a:srgbClr val="FFC32C"/>
      </a:lt2>
      <a:accent1>
        <a:srgbClr val="78BE3C"/>
      </a:accent1>
      <a:accent2>
        <a:srgbClr val="00A9E0"/>
      </a:accent2>
      <a:accent3>
        <a:srgbClr val="F26A21"/>
      </a:accent3>
      <a:accent4>
        <a:srgbClr val="E31C79"/>
      </a:accent4>
      <a:accent5>
        <a:srgbClr val="75787B"/>
      </a:accent5>
      <a:accent6>
        <a:srgbClr val="97999B"/>
      </a:accent6>
      <a:hlink>
        <a:srgbClr val="F37121"/>
      </a:hlink>
      <a:folHlink>
        <a:srgbClr val="75787B"/>
      </a:folHlink>
    </a:clrScheme>
    <a:fontScheme name="Magenic_Fonts">
      <a:majorFont>
        <a:latin typeface="Franklin Gothic Medium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ster_010418" id="{FD514EA2-D8BF-1745-B545-7CA5720180D6}" vid="{3BCCA1D8-FBB2-C345-8A21-8D90A811E6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Company xmlns="f0d6b4bb-fd12-4740-8884-687737dcca9a">Magenic</Company>
    <Tech_x0020_Used xmlns="f0d6b4bb-fd12-4740-8884-687737dcca9a"/>
    <Document_x0020_Type xmlns="f0d6b4bb-fd12-4740-8884-687737dcca9a">
      <Value>Template</Value>
    </Document_x0020_Type>
    <Industry_x002f_Vertical xmlns="f0d6b4bb-fd12-4740-8884-687737dcca9a"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D047A0B1BD8FE45B080D14CD83AD5DB" ma:contentTypeVersion="4" ma:contentTypeDescription="Create a new document." ma:contentTypeScope="" ma:versionID="bb8fe93aa668ed2e9af0b4a91588e96f">
  <xsd:schema xmlns:xsd="http://www.w3.org/2001/XMLSchema" xmlns:xs="http://www.w3.org/2001/XMLSchema" xmlns:p="http://schemas.microsoft.com/office/2006/metadata/properties" xmlns:ns2="f0d6b4bb-fd12-4740-8884-687737dcca9a" targetNamespace="http://schemas.microsoft.com/office/2006/metadata/properties" ma:root="true" ma:fieldsID="9ccf4b7a71e6b6cf55d0a74afbac0ca8" ns2:_="">
    <xsd:import namespace="f0d6b4bb-fd12-4740-8884-687737dcca9a"/>
    <xsd:element name="properties">
      <xsd:complexType>
        <xsd:sequence>
          <xsd:element name="documentManagement">
            <xsd:complexType>
              <xsd:all>
                <xsd:element ref="ns2:Tech_x0020_Used" minOccurs="0"/>
                <xsd:element ref="ns2:Document_x0020_Type" minOccurs="0"/>
                <xsd:element ref="ns2:Industry_x002f_Vertical" minOccurs="0"/>
                <xsd:element ref="ns2:Compan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d6b4bb-fd12-4740-8884-687737dcca9a" elementFormDefault="qualified">
    <xsd:import namespace="http://schemas.microsoft.com/office/2006/documentManagement/types"/>
    <xsd:import namespace="http://schemas.microsoft.com/office/infopath/2007/PartnerControls"/>
    <xsd:element name="Tech_x0020_Used" ma:index="8" nillable="true" ma:displayName="Tech Used" ma:internalName="Tech_x0020_Used">
      <xsd:complexType>
        <xsd:complexContent>
          <xsd:extension base="dms:MultiChoice">
            <xsd:sequence>
              <xsd:element name="Value" maxOccurs="unbounded" minOccurs="0" nillable="true">
                <xsd:simpleType>
                  <xsd:restriction base="dms:Choice">
                    <xsd:enumeration value="App Dev"/>
                    <xsd:enumeration value="Mobile"/>
                    <xsd:enumeration value="Biztalk"/>
                    <xsd:enumeration value="Azure"/>
                    <xsd:enumeration value="Data Services"/>
                    <xsd:enumeration value="Application Lifecycle Mgmt"/>
                    <xsd:enumeration value="SharePoint"/>
                    <xsd:enumeration value="UX/UI"/>
                    <xsd:enumeration value="QAT"/>
                    <xsd:enumeration value="Support &amp; Maintenance"/>
                  </xsd:restriction>
                </xsd:simpleType>
              </xsd:element>
            </xsd:sequence>
          </xsd:extension>
        </xsd:complexContent>
      </xsd:complexType>
    </xsd:element>
    <xsd:element name="Document_x0020_Type" ma:index="9" nillable="true" ma:displayName="Document Type" ma:default="Case Study" ma:internalName="Document_x0020_Type" ma:requiredMultiChoice="true">
      <xsd:complexType>
        <xsd:complexContent>
          <xsd:extension base="dms:MultiChoice">
            <xsd:sequence>
              <xsd:element name="Value" maxOccurs="unbounded" minOccurs="0" nillable="true">
                <xsd:simpleType>
                  <xsd:restriction base="dms:Choice">
                    <xsd:enumeration value="Proposal"/>
                    <xsd:enumeration value="Template"/>
                    <xsd:enumeration value="Graphics"/>
                    <xsd:enumeration value="Presentation"/>
                    <xsd:enumeration value="Base Deck"/>
                    <xsd:enumeration value="Envisioning"/>
                    <xsd:enumeration value="Case Study"/>
                    <xsd:enumeration value="Estimate"/>
                    <xsd:enumeration value="Client Supplied Docs / RFP"/>
                    <xsd:enumeration value="Pursuit Docs"/>
                    <xsd:enumeration value="White Paper"/>
                  </xsd:restriction>
                </xsd:simpleType>
              </xsd:element>
            </xsd:sequence>
          </xsd:extension>
        </xsd:complexContent>
      </xsd:complexType>
    </xsd:element>
    <xsd:element name="Industry_x002f_Vertical" ma:index="10" nillable="true" ma:displayName="Industry/Vertical" ma:format="RadioButtons" ma:internalName="Industry_x002f_Vertical">
      <xsd:simpleType>
        <xsd:restriction base="dms:Choice">
          <xsd:enumeration value="Retail"/>
          <xsd:enumeration value="Manufacturing"/>
          <xsd:enumeration value="Transportation/Logistics"/>
          <xsd:enumeration value="Financial Services/Banking"/>
          <xsd:enumeration value="Healthcare/Life Sciences"/>
          <xsd:enumeration value="Insurance"/>
          <xsd:enumeration value="Professional Services"/>
          <xsd:enumeration value="Misc."/>
        </xsd:restriction>
      </xsd:simpleType>
    </xsd:element>
    <xsd:element name="Company" ma:index="11" nillable="true" ma:displayName="Company" ma:internalName="Company">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18D97D8-3C52-47EE-88EC-CF46155D7428}">
  <ds:schemaRefs>
    <ds:schemaRef ds:uri="http://schemas.microsoft.com/sharepoint/v3/contenttype/forms"/>
  </ds:schemaRefs>
</ds:datastoreItem>
</file>

<file path=customXml/itemProps2.xml><?xml version="1.0" encoding="utf-8"?>
<ds:datastoreItem xmlns:ds="http://schemas.openxmlformats.org/officeDocument/2006/customXml" ds:itemID="{65A3A91F-3324-4EE4-8BF2-C3B78E1D1674}">
  <ds:schemaRefs>
    <ds:schemaRef ds:uri="f0d6b4bb-fd12-4740-8884-687737dcca9a"/>
    <ds:schemaRef ds:uri="http://purl.org/dc/elements/1.1/"/>
    <ds:schemaRef ds:uri="http://schemas.microsoft.com/office/2006/metadata/propertie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http://www.w3.org/XML/1998/namespace"/>
    <ds:schemaRef ds:uri="http://purl.org/dc/terms/"/>
  </ds:schemaRefs>
</ds:datastoreItem>
</file>

<file path=customXml/itemProps3.xml><?xml version="1.0" encoding="utf-8"?>
<ds:datastoreItem xmlns:ds="http://schemas.openxmlformats.org/officeDocument/2006/customXml" ds:itemID="{554ECF4A-C03F-4D49-9C40-03179AA892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d6b4bb-fd12-4740-8884-687737dcca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PPT_Master_010418</Template>
  <TotalTime>3</TotalTime>
  <Words>1915</Words>
  <Application>Microsoft Office PowerPoint</Application>
  <PresentationFormat>Widescreen</PresentationFormat>
  <Paragraphs>234</Paragraphs>
  <Slides>40</Slides>
  <Notes>38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40</vt:i4>
      </vt:variant>
    </vt:vector>
  </HeadingPairs>
  <TitlesOfParts>
    <vt:vector size="52" baseType="lpstr">
      <vt:lpstr>Dotum</vt:lpstr>
      <vt:lpstr>ＭＳ Ｐゴシック</vt:lpstr>
      <vt:lpstr>Arial</vt:lpstr>
      <vt:lpstr>Arial Black</vt:lpstr>
      <vt:lpstr>Calibri</vt:lpstr>
      <vt:lpstr>Comic Sans MS</vt:lpstr>
      <vt:lpstr>Consolas</vt:lpstr>
      <vt:lpstr>Cordia New</vt:lpstr>
      <vt:lpstr>Franklin Gothic Book</vt:lpstr>
      <vt:lpstr>Franklin Gothic Medium Cond</vt:lpstr>
      <vt:lpstr>Wingdings</vt:lpstr>
      <vt:lpstr>MGNC_PPT_FINAL</vt:lpstr>
      <vt:lpstr>PowerPoint Presentation</vt:lpstr>
      <vt:lpstr>Testability in .NET</vt:lpstr>
      <vt:lpstr>Personal Info</vt:lpstr>
      <vt:lpstr>Downloads</vt:lpstr>
      <vt:lpstr>Testing </vt:lpstr>
      <vt:lpstr>Testing </vt:lpstr>
      <vt:lpstr>Testing </vt:lpstr>
      <vt:lpstr>Testing </vt:lpstr>
      <vt:lpstr>Testing </vt:lpstr>
      <vt:lpstr>Testing </vt:lpstr>
      <vt:lpstr>Testing </vt:lpstr>
      <vt:lpstr>Testing </vt:lpstr>
      <vt:lpstr>Testing </vt:lpstr>
      <vt:lpstr>Testing </vt:lpstr>
      <vt:lpstr>Testing </vt:lpstr>
      <vt:lpstr>Testing </vt:lpstr>
      <vt:lpstr>Testing </vt:lpstr>
      <vt:lpstr>Testing </vt:lpstr>
      <vt:lpstr>Testing </vt:lpstr>
      <vt:lpstr>Testing </vt:lpstr>
      <vt:lpstr>Testing </vt:lpstr>
      <vt:lpstr>Testing </vt:lpstr>
      <vt:lpstr>Testing </vt:lpstr>
      <vt:lpstr>Testing </vt:lpstr>
      <vt:lpstr>Testing </vt:lpstr>
      <vt:lpstr>Testing </vt:lpstr>
      <vt:lpstr>Testing </vt:lpstr>
      <vt:lpstr>Testing </vt:lpstr>
      <vt:lpstr>Testing </vt:lpstr>
      <vt:lpstr>Testing </vt:lpstr>
      <vt:lpstr>Testing </vt:lpstr>
      <vt:lpstr>Testing </vt:lpstr>
      <vt:lpstr>Testing </vt:lpstr>
      <vt:lpstr>Testing </vt:lpstr>
      <vt:lpstr>Testing </vt:lpstr>
      <vt:lpstr>Testing</vt:lpstr>
      <vt:lpstr>Testing </vt:lpstr>
      <vt:lpstr>Demo: Writing Tests in .NET</vt:lpstr>
      <vt:lpstr>Conclusion </vt:lpstr>
      <vt:lpstr>Testability in .NET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Bock</dc:creator>
  <cp:lastModifiedBy>Jason Bock</cp:lastModifiedBy>
  <cp:revision>4</cp:revision>
  <dcterms:created xsi:type="dcterms:W3CDTF">2018-02-12T02:51:15Z</dcterms:created>
  <dcterms:modified xsi:type="dcterms:W3CDTF">2018-05-02T00:14:25Z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0x010100FD047A0B1BD8FE45B080D14CD83AD5DB</vt:lpwstr>
  </property>
</Properties>
</file>